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60" r:id="rId2"/>
    <p:sldId id="421" r:id="rId3"/>
    <p:sldId id="727" r:id="rId4"/>
    <p:sldId id="618" r:id="rId5"/>
    <p:sldId id="731" r:id="rId6"/>
    <p:sldId id="729" r:id="rId7"/>
    <p:sldId id="732" r:id="rId8"/>
    <p:sldId id="730" r:id="rId9"/>
    <p:sldId id="619" r:id="rId10"/>
    <p:sldId id="734" r:id="rId11"/>
    <p:sldId id="735" r:id="rId12"/>
    <p:sldId id="733" r:id="rId13"/>
    <p:sldId id="685" r:id="rId14"/>
    <p:sldId id="686" r:id="rId15"/>
    <p:sldId id="688" r:id="rId16"/>
    <p:sldId id="689" r:id="rId17"/>
    <p:sldId id="737" r:id="rId18"/>
    <p:sldId id="633" r:id="rId19"/>
    <p:sldId id="631" r:id="rId20"/>
    <p:sldId id="634" r:id="rId21"/>
    <p:sldId id="679" r:id="rId22"/>
    <p:sldId id="636" r:id="rId23"/>
    <p:sldId id="637" r:id="rId24"/>
    <p:sldId id="640" r:id="rId25"/>
    <p:sldId id="641" r:id="rId26"/>
    <p:sldId id="642" r:id="rId27"/>
    <p:sldId id="643" r:id="rId28"/>
    <p:sldId id="644" r:id="rId29"/>
    <p:sldId id="645" r:id="rId30"/>
    <p:sldId id="738" r:id="rId31"/>
    <p:sldId id="739" r:id="rId32"/>
    <p:sldId id="740" r:id="rId33"/>
    <p:sldId id="741" r:id="rId34"/>
    <p:sldId id="681" r:id="rId35"/>
    <p:sldId id="742" r:id="rId36"/>
    <p:sldId id="744" r:id="rId37"/>
    <p:sldId id="745" r:id="rId38"/>
    <p:sldId id="649" r:id="rId39"/>
    <p:sldId id="776" r:id="rId40"/>
    <p:sldId id="656" r:id="rId41"/>
    <p:sldId id="746" r:id="rId42"/>
    <p:sldId id="736" r:id="rId43"/>
    <p:sldId id="773" r:id="rId44"/>
    <p:sldId id="774" r:id="rId45"/>
    <p:sldId id="775" r:id="rId46"/>
  </p:sldIdLst>
  <p:sldSz cx="12192000" cy="6858000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">
          <p15:clr>
            <a:srgbClr val="A4A3A4"/>
          </p15:clr>
        </p15:guide>
        <p15:guide id="2" pos="6710">
          <p15:clr>
            <a:srgbClr val="A4A3A4"/>
          </p15:clr>
        </p15:guide>
        <p15:guide id="3" pos="1996">
          <p15:clr>
            <a:srgbClr val="A4A3A4"/>
          </p15:clr>
        </p15:guide>
        <p15:guide id="4" orient="horz" pos="1029">
          <p15:clr>
            <a:srgbClr val="A4A3A4"/>
          </p15:clr>
        </p15:guide>
        <p15:guide id="5" orient="horz" pos="2373">
          <p15:clr>
            <a:srgbClr val="A4A3A4"/>
          </p15:clr>
        </p15:guide>
        <p15:guide id="6" orient="horz" pos="314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705"/>
    <a:srgbClr val="FA00CE"/>
    <a:srgbClr val="000000"/>
    <a:srgbClr val="0174AB"/>
    <a:srgbClr val="083F80"/>
    <a:srgbClr val="0A377B"/>
    <a:srgbClr val="92D14F"/>
    <a:srgbClr val="666666"/>
    <a:srgbClr val="BFC0C0"/>
    <a:srgbClr val="9F9D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36" autoAdjust="0"/>
    <p:restoredTop sz="94660"/>
  </p:normalViewPr>
  <p:slideViewPr>
    <p:cSldViewPr snapToGrid="0" showGuides="1">
      <p:cViewPr varScale="1">
        <p:scale>
          <a:sx n="122" d="100"/>
          <a:sy n="122" d="100"/>
        </p:scale>
        <p:origin x="216" y="304"/>
      </p:cViewPr>
      <p:guideLst>
        <p:guide orient="horz" pos="216"/>
        <p:guide pos="6710"/>
        <p:guide pos="1996"/>
        <p:guide orient="horz" pos="1029"/>
        <p:guide orient="horz" pos="2373"/>
        <p:guide orient="horz" pos="314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320DC9-D63E-4353-88E2-095BB5493340}" type="datetimeFigureOut">
              <a:rPr lang="zh-CN" altLang="en-US" smtClean="0"/>
              <a:t>2018/7/15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59508-AFC5-447C-931C-240E4BDBFFC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071AB9-73DB-4DBB-85EB-80993AC42CAB}" type="datetimeFigureOut">
              <a:rPr lang="zh-CN" altLang="en-US" smtClean="0"/>
              <a:t>2018/7/15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F9E4A-B7ED-4C15-B550-E3725E1AEF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67933-82B3-49BF-B257-CEA9A1EBFAF0}" type="datetime1">
              <a:rPr lang="zh-HK" altLang="en-US" smtClean="0"/>
              <a:t>15/07/18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97607-6E7A-4D42-9791-766833A45CD4}" type="datetime1">
              <a:rPr lang="zh-HK" altLang="en-US" smtClean="0"/>
              <a:t>15/07/18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70219-F3A0-4066-B5A1-823EB83AD2F6}" type="datetime1">
              <a:rPr lang="zh-HK" altLang="en-US" smtClean="0"/>
              <a:t>15/07/18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1C81A-5609-45EB-99A8-9A81094D68AA}" type="datetime1">
              <a:rPr lang="zh-HK" altLang="en-US" smtClean="0"/>
              <a:t>15/07/18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87A68-CDF9-43F8-9ECC-CB7727C4E2C7}" type="datetime1">
              <a:rPr lang="zh-HK" altLang="en-US" smtClean="0"/>
              <a:t>15/07/18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730C1-4D35-44AF-9AA2-5CEB75E8B643}" type="datetime1">
              <a:rPr lang="zh-HK" altLang="en-US" smtClean="0"/>
              <a:t>15/07/18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77883-D331-4A47-A04C-4FB4EA965E97}" type="datetime1">
              <a:rPr lang="zh-HK" altLang="en-US" smtClean="0"/>
              <a:t>15/07/18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BC599-A33B-459D-9CA9-6203F09CF2EF}" type="datetime1">
              <a:rPr lang="zh-HK" altLang="en-US" smtClean="0"/>
              <a:t>15/07/18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14BB0-640C-48FA-957F-D35773D0D0DD}" type="datetime1">
              <a:rPr lang="zh-HK" altLang="en-US" smtClean="0"/>
              <a:t>15/07/18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6134B-EEE0-4965-880B-110410983A84}" type="datetime1">
              <a:rPr lang="zh-HK" altLang="en-US" smtClean="0"/>
              <a:t>15/07/18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43415-8D51-4956-9025-4578BC9D2EB1}" type="datetime1">
              <a:rPr lang="zh-HK" altLang="en-US" smtClean="0"/>
              <a:t>15/07/18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06774-15A2-4CC4-8ED4-586C4E7927ED}" type="datetime1">
              <a:rPr lang="zh-HK" altLang="en-US" smtClean="0"/>
              <a:t>15/07/18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5C72C-05F9-42DA-A32C-E89F323A6F21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370276" y="2418347"/>
            <a:ext cx="54514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我们毕业啦</a:t>
            </a:r>
            <a:endParaRPr lang="en-US" altLang="zh-CN" sz="7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其实是答辩的标题地方</a:t>
            </a:r>
            <a:endParaRPr lang="en-US" altLang="zh-CN" sz="1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1704889"/>
            <a:ext cx="12196356" cy="234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928950" y="1988098"/>
            <a:ext cx="8556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	</a:t>
            </a:r>
          </a:p>
        </p:txBody>
      </p:sp>
      <p:sp>
        <p:nvSpPr>
          <p:cNvPr id="4" name="矩形 3"/>
          <p:cNvSpPr/>
          <p:nvPr/>
        </p:nvSpPr>
        <p:spPr>
          <a:xfrm>
            <a:off x="653008" y="1704098"/>
            <a:ext cx="11108055" cy="23069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zh-CN" sz="4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altLang="zh-CN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Aesthetic-based Clothing Recommendation</a:t>
            </a:r>
          </a:p>
          <a:p>
            <a:pPr algn="ctr"/>
            <a:endParaRPr lang="en-US" altLang="zh-CN" sz="4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文本框 3"/>
          <p:cNvSpPr txBox="1">
            <a:spLocks noChangeArrowheads="1"/>
          </p:cNvSpPr>
          <p:nvPr/>
        </p:nvSpPr>
        <p:spPr bwMode="auto">
          <a:xfrm>
            <a:off x="405130" y="4011295"/>
            <a:ext cx="1152969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en-US" altLang="zh-CN" sz="24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Wenhui Yu</a:t>
            </a:r>
            <a:r>
              <a:rPr lang="en-US" altLang="zh-CN" sz="2400" baseline="300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4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Huidi Zhang</a:t>
            </a:r>
            <a:r>
              <a:rPr lang="en-US" altLang="zh-CN" sz="2400" baseline="300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en-US" altLang="zh-CN" sz="24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Xiangnan He</a:t>
            </a:r>
            <a:r>
              <a:rPr lang="en-US" altLang="zh-CN" sz="2400" baseline="300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Xu Chen</a:t>
            </a:r>
            <a:r>
              <a:rPr lang="en-US" altLang="zh-CN" sz="2400" baseline="300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Li Xiong</a:t>
            </a:r>
            <a:r>
              <a:rPr lang="en-US" altLang="zh-CN" sz="2400" baseline="300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4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Zheng Qin</a:t>
            </a:r>
            <a:r>
              <a:rPr lang="en-US" altLang="zh-CN" sz="2400" baseline="300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pic>
        <p:nvPicPr>
          <p:cNvPr id="10" name="内容占位符 1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931910" y="186690"/>
            <a:ext cx="699770" cy="679450"/>
          </a:xfrm>
          <a:prstGeom prst="rect">
            <a:avLst/>
          </a:prstGeom>
        </p:spPr>
      </p:pic>
      <p:pic>
        <p:nvPicPr>
          <p:cNvPr id="11" name="内容占位符 4"/>
          <p:cNvPicPr>
            <a:picLocks noChangeAspect="1"/>
          </p:cNvPicPr>
          <p:nvPr/>
        </p:nvPicPr>
        <p:blipFill>
          <a:blip r:embed="rId3"/>
          <a:srcRect l="17819" t="8346" r="23676" b="5441"/>
          <a:stretch>
            <a:fillRect/>
          </a:stretch>
        </p:blipFill>
        <p:spPr>
          <a:xfrm>
            <a:off x="11336655" y="171450"/>
            <a:ext cx="699770" cy="6946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rcRect t="21446" b="23431"/>
          <a:stretch>
            <a:fillRect/>
          </a:stretch>
        </p:blipFill>
        <p:spPr>
          <a:xfrm>
            <a:off x="9735820" y="228600"/>
            <a:ext cx="1496695" cy="5962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30" y="66675"/>
            <a:ext cx="3570605" cy="1194435"/>
          </a:xfrm>
          <a:prstGeom prst="rect">
            <a:avLst/>
          </a:prstGeom>
        </p:spPr>
      </p:pic>
      <p:sp>
        <p:nvSpPr>
          <p:cNvPr id="5" name="文本框 3"/>
          <p:cNvSpPr txBox="1">
            <a:spLocks noChangeArrowheads="1"/>
          </p:cNvSpPr>
          <p:nvPr/>
        </p:nvSpPr>
        <p:spPr bwMode="auto">
          <a:xfrm>
            <a:off x="773430" y="5191125"/>
            <a:ext cx="11529695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24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School of Software, Tsinghua University</a:t>
            </a:r>
          </a:p>
          <a:p>
            <a:pPr algn="l">
              <a:lnSpc>
                <a:spcPct val="100000"/>
              </a:lnSpc>
            </a:pPr>
            <a:r>
              <a:rPr lang="en-US" altLang="zh-CN" sz="24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School of Computing, National University of Singapore</a:t>
            </a:r>
          </a:p>
          <a:p>
            <a:pPr algn="l">
              <a:lnSpc>
                <a:spcPct val="100000"/>
              </a:lnSpc>
            </a:pPr>
            <a:r>
              <a:rPr lang="en-US" altLang="zh-CN" sz="24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Department of Mathematics and Computer Science, Emory University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846320" y="521208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769" y="-1"/>
            <a:ext cx="12192001" cy="709466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1776730" y="139700"/>
            <a:ext cx="2066290" cy="436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32910" y="142477"/>
            <a:ext cx="14993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757500" y="149199"/>
            <a:ext cx="2500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chemeClr val="tx1"/>
                </a:solidFill>
                <a:sym typeface="+mn-ea"/>
              </a:rPr>
              <a:t>Aesthetic Network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1732035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38881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903980" y="149225"/>
            <a:ext cx="1501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Basic Model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53740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416550" y="149225"/>
            <a:ext cx="16897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Hybrid Model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7063011" y="81831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105650" y="146050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Experiments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8630826" y="78656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8641715" y="142875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Conclusion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1282700"/>
            <a:ext cx="10171430" cy="557149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154430" y="1052830"/>
            <a:ext cx="5005070" cy="200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3"/>
          <p:cNvSpPr txBox="1">
            <a:spLocks noChangeArrowheads="1"/>
          </p:cNvSpPr>
          <p:nvPr/>
        </p:nvSpPr>
        <p:spPr bwMode="auto">
          <a:xfrm>
            <a:off x="334645" y="3059430"/>
            <a:ext cx="34067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Raw features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1033780" y="4133850"/>
            <a:ext cx="1954530" cy="180721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579360" y="917575"/>
            <a:ext cx="2459990" cy="770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839470" y="590550"/>
            <a:ext cx="1051115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high-level synthesis network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769" y="-1"/>
            <a:ext cx="12192001" cy="709466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1776730" y="139700"/>
            <a:ext cx="2066290" cy="436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32910" y="142477"/>
            <a:ext cx="14993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757500" y="149199"/>
            <a:ext cx="2500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chemeClr val="tx1"/>
                </a:solidFill>
                <a:sym typeface="+mn-ea"/>
              </a:rPr>
              <a:t>Aesthetic Network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1732035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38881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903980" y="149225"/>
            <a:ext cx="1501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Basic Model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53740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416550" y="149225"/>
            <a:ext cx="16897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Hybrid Model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7063011" y="81831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105650" y="146050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Experiments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8630826" y="78656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8641715" y="142875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Conclusion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1282700"/>
            <a:ext cx="10171430" cy="557149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154430" y="1052830"/>
            <a:ext cx="5005070" cy="200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3"/>
          <p:cNvSpPr txBox="1">
            <a:spLocks noChangeArrowheads="1"/>
          </p:cNvSpPr>
          <p:nvPr/>
        </p:nvSpPr>
        <p:spPr bwMode="auto">
          <a:xfrm>
            <a:off x="334645" y="3059430"/>
            <a:ext cx="34067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Raw features</a:t>
            </a:r>
          </a:p>
        </p:txBody>
      </p:sp>
      <p:sp>
        <p:nvSpPr>
          <p:cNvPr id="9" name="文本框 3"/>
          <p:cNvSpPr txBox="1">
            <a:spLocks noChangeArrowheads="1"/>
          </p:cNvSpPr>
          <p:nvPr/>
        </p:nvSpPr>
        <p:spPr bwMode="auto">
          <a:xfrm>
            <a:off x="3556000" y="1713230"/>
            <a:ext cx="411162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High-level</a:t>
            </a:r>
          </a:p>
          <a:p>
            <a:pPr algn="ctr">
              <a:lnSpc>
                <a:spcPct val="100000"/>
              </a:lnSpc>
            </a:pP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aesthetic</a:t>
            </a:r>
          </a:p>
          <a:p>
            <a:pPr algn="ctr">
              <a:lnSpc>
                <a:spcPct val="100000"/>
              </a:lnSpc>
            </a:pP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features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1033780" y="4133850"/>
            <a:ext cx="1954530" cy="180721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579360" y="917575"/>
            <a:ext cx="2459990" cy="770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6855460" y="1516380"/>
            <a:ext cx="3462655" cy="206375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839470" y="590550"/>
            <a:ext cx="1051115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high-level synthesis network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769" y="-1"/>
            <a:ext cx="12192001" cy="709466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1776730" y="139700"/>
            <a:ext cx="2066290" cy="436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32910" y="142477"/>
            <a:ext cx="14993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757500" y="149199"/>
            <a:ext cx="2500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chemeClr val="tx1"/>
                </a:solidFill>
                <a:sym typeface="+mn-ea"/>
              </a:rPr>
              <a:t>Aesthetic Network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1732035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38881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903980" y="149225"/>
            <a:ext cx="1501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Basic Model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53740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416550" y="149225"/>
            <a:ext cx="16897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Hybrid Model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7063011" y="81831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105650" y="146050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Experiments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8630826" y="78656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8641715" y="142875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Conclusion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3269" t="4706"/>
          <a:stretch>
            <a:fillRect/>
          </a:stretch>
        </p:blipFill>
        <p:spPr>
          <a:xfrm>
            <a:off x="576580" y="766445"/>
            <a:ext cx="10719435" cy="601091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248920" y="2559685"/>
            <a:ext cx="11714480" cy="174688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248920" y="2559685"/>
            <a:ext cx="11715115" cy="1746885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10" y="2861945"/>
            <a:ext cx="11523980" cy="11334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919605" y="5974080"/>
            <a:ext cx="2727960" cy="289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101080" y="5974080"/>
            <a:ext cx="4733925" cy="289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290570" y="6487795"/>
            <a:ext cx="5339715" cy="289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3"/>
          <p:cNvSpPr txBox="1">
            <a:spLocks noChangeArrowheads="1"/>
          </p:cNvSpPr>
          <p:nvPr/>
        </p:nvSpPr>
        <p:spPr bwMode="auto">
          <a:xfrm>
            <a:off x="2037715" y="5888355"/>
            <a:ext cx="337629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24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Parallel pathway</a:t>
            </a:r>
          </a:p>
        </p:txBody>
      </p:sp>
      <p:sp>
        <p:nvSpPr>
          <p:cNvPr id="11" name="文本框 3"/>
          <p:cNvSpPr txBox="1">
            <a:spLocks noChangeArrowheads="1"/>
          </p:cNvSpPr>
          <p:nvPr/>
        </p:nvSpPr>
        <p:spPr bwMode="auto">
          <a:xfrm>
            <a:off x="6101080" y="5888990"/>
            <a:ext cx="46894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24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High-level sythesis network</a:t>
            </a:r>
          </a:p>
        </p:txBody>
      </p:sp>
      <p:sp>
        <p:nvSpPr>
          <p:cNvPr id="12" name="文本框 3"/>
          <p:cNvSpPr txBox="1">
            <a:spLocks noChangeArrowheads="1"/>
          </p:cNvSpPr>
          <p:nvPr/>
        </p:nvSpPr>
        <p:spPr bwMode="auto">
          <a:xfrm>
            <a:off x="3606800" y="6348730"/>
            <a:ext cx="46894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24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Brain-inspired deep network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V_women"/>
          <p:cNvPicPr>
            <a:picLocks noChangeAspect="1"/>
          </p:cNvPicPr>
          <p:nvPr/>
        </p:nvPicPr>
        <p:blipFill>
          <a:blip r:embed="rId2"/>
          <a:srcRect l="14599" t="17722" r="15111" b="17100"/>
          <a:stretch>
            <a:fillRect/>
          </a:stretch>
        </p:blipFill>
        <p:spPr>
          <a:xfrm>
            <a:off x="5904865" y="1219835"/>
            <a:ext cx="5227955" cy="3993515"/>
          </a:xfrm>
          <a:prstGeom prst="rect">
            <a:avLst/>
          </a:prstGeom>
        </p:spPr>
      </p:pic>
      <p:sp>
        <p:nvSpPr>
          <p:cNvPr id="23" name="文本框 3"/>
          <p:cNvSpPr txBox="1">
            <a:spLocks noChangeArrowheads="1"/>
          </p:cNvSpPr>
          <p:nvPr/>
        </p:nvSpPr>
        <p:spPr bwMode="auto">
          <a:xfrm>
            <a:off x="811530" y="305435"/>
            <a:ext cx="10900410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en-US" altLang="zh-CN" sz="36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Aesthetic</a:t>
            </a:r>
            <a:r>
              <a:rPr lang="en-US" altLang="zh-CN" sz="36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preference</a:t>
            </a:r>
            <a:r>
              <a:rPr lang="en-US" altLang="zh-CN" sz="36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with different gender</a:t>
            </a:r>
          </a:p>
        </p:txBody>
      </p:sp>
      <p:pic>
        <p:nvPicPr>
          <p:cNvPr id="4" name="图片 3" descr="V_men"/>
          <p:cNvPicPr>
            <a:picLocks noChangeAspect="1"/>
          </p:cNvPicPr>
          <p:nvPr/>
        </p:nvPicPr>
        <p:blipFill>
          <a:blip r:embed="rId3"/>
          <a:srcRect l="14635" t="17742" r="14383" b="18365"/>
          <a:stretch>
            <a:fillRect/>
          </a:stretch>
        </p:blipFill>
        <p:spPr>
          <a:xfrm>
            <a:off x="601980" y="1266190"/>
            <a:ext cx="5358765" cy="3910330"/>
          </a:xfrm>
          <a:prstGeom prst="rect">
            <a:avLst/>
          </a:prstGeom>
        </p:spPr>
      </p:pic>
      <p:sp>
        <p:nvSpPr>
          <p:cNvPr id="8" name="文本框 3"/>
          <p:cNvSpPr txBox="1">
            <a:spLocks noChangeArrowheads="1"/>
          </p:cNvSpPr>
          <p:nvPr/>
        </p:nvSpPr>
        <p:spPr bwMode="auto">
          <a:xfrm>
            <a:off x="1140460" y="5140960"/>
            <a:ext cx="1090041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Men                                    Women</a:t>
            </a:r>
          </a:p>
          <a:p>
            <a:pPr algn="ctr">
              <a:lnSpc>
                <a:spcPct val="100000"/>
              </a:lnSpc>
            </a:pP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prefer dark clothes              prefer bright clothes</a:t>
            </a:r>
          </a:p>
        </p:txBody>
      </p:sp>
      <p:sp>
        <p:nvSpPr>
          <p:cNvPr id="6" name="矩形 5"/>
          <p:cNvSpPr/>
          <p:nvPr/>
        </p:nvSpPr>
        <p:spPr>
          <a:xfrm>
            <a:off x="1064895" y="1590040"/>
            <a:ext cx="577215" cy="12240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064895" y="2997200"/>
            <a:ext cx="577215" cy="12240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769" y="-1"/>
            <a:ext cx="12192001" cy="709466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952740" y="147267"/>
            <a:ext cx="1368010" cy="436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32910" y="155812"/>
            <a:ext cx="14993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776550" y="149199"/>
            <a:ext cx="2500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Aesthetic Network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732035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38881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903980" y="149225"/>
            <a:ext cx="1501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/>
                </a:solidFill>
              </a:rPr>
              <a:t>Basic Model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53740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416550" y="149225"/>
            <a:ext cx="16897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Hybrid Model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7063011" y="81831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7105650" y="146050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Experiments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8630826" y="78656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8641715" y="142875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Conclusion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3"/>
          <p:cNvSpPr txBox="1">
            <a:spLocks noChangeArrowheads="1"/>
          </p:cNvSpPr>
          <p:nvPr/>
        </p:nvSpPr>
        <p:spPr bwMode="auto">
          <a:xfrm>
            <a:off x="811530" y="289560"/>
            <a:ext cx="10900410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en-US" altLang="zh-CN" sz="36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Aesthetic</a:t>
            </a:r>
            <a:r>
              <a:rPr lang="en-US" altLang="zh-CN" sz="36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preference</a:t>
            </a:r>
            <a:r>
              <a:rPr lang="en-US" altLang="zh-CN" sz="36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with different age</a:t>
            </a:r>
          </a:p>
        </p:txBody>
      </p:sp>
      <p:pic>
        <p:nvPicPr>
          <p:cNvPr id="6" name="图片 5" descr="S_adult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950" y="1403985"/>
            <a:ext cx="4854084" cy="3600026"/>
          </a:xfrm>
          <a:prstGeom prst="rect">
            <a:avLst/>
          </a:prstGeom>
        </p:spPr>
      </p:pic>
      <p:pic>
        <p:nvPicPr>
          <p:cNvPr id="7" name="图片 6" descr="S_kid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75" y="1403985"/>
            <a:ext cx="4879566" cy="3600026"/>
          </a:xfrm>
          <a:prstGeom prst="rect">
            <a:avLst/>
          </a:prstGeom>
        </p:spPr>
      </p:pic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997585" y="5140960"/>
            <a:ext cx="1090041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Kids                                      Adults</a:t>
            </a:r>
          </a:p>
          <a:p>
            <a:pPr algn="ctr">
              <a:lnSpc>
                <a:spcPct val="100000"/>
              </a:lnSpc>
            </a:pP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prefer colorful clothes            prefer low saturation</a:t>
            </a:r>
          </a:p>
        </p:txBody>
      </p:sp>
      <p:sp>
        <p:nvSpPr>
          <p:cNvPr id="5" name="矩形 4"/>
          <p:cNvSpPr/>
          <p:nvPr/>
        </p:nvSpPr>
        <p:spPr>
          <a:xfrm>
            <a:off x="-769" y="-1"/>
            <a:ext cx="12192001" cy="709466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8" name="矩形 7"/>
          <p:cNvSpPr/>
          <p:nvPr/>
        </p:nvSpPr>
        <p:spPr>
          <a:xfrm>
            <a:off x="3952740" y="147267"/>
            <a:ext cx="1368010" cy="436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32910" y="155812"/>
            <a:ext cx="14993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776550" y="149199"/>
            <a:ext cx="2500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Aesthetic Network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732035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8881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903980" y="149225"/>
            <a:ext cx="1501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/>
                </a:solidFill>
              </a:rPr>
              <a:t>Basic Model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53740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416550" y="149225"/>
            <a:ext cx="16897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Hybrid Model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7063011" y="81831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7105650" y="146050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Experiments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8630826" y="78656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8641715" y="142875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Conclusion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3"/>
          <p:cNvSpPr txBox="1">
            <a:spLocks noChangeArrowheads="1"/>
          </p:cNvSpPr>
          <p:nvPr/>
        </p:nvSpPr>
        <p:spPr bwMode="auto">
          <a:xfrm>
            <a:off x="810895" y="483235"/>
            <a:ext cx="10900410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en-US" altLang="zh-CN" sz="36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Aesthetic</a:t>
            </a:r>
            <a:r>
              <a:rPr lang="en-US" altLang="zh-CN" sz="36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preference</a:t>
            </a:r>
            <a:r>
              <a:rPr lang="en-US" altLang="zh-CN" sz="36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with different time</a:t>
            </a:r>
          </a:p>
        </p:txBody>
      </p:sp>
      <p:sp>
        <p:nvSpPr>
          <p:cNvPr id="8" name="文本框 3"/>
          <p:cNvSpPr txBox="1">
            <a:spLocks noChangeArrowheads="1"/>
          </p:cNvSpPr>
          <p:nvPr/>
        </p:nvSpPr>
        <p:spPr bwMode="auto">
          <a:xfrm>
            <a:off x="1367155" y="3883660"/>
            <a:ext cx="1035621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en-US" altLang="zh-CN" sz="24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2010                2011                 2012                2013                 2014</a:t>
            </a:r>
          </a:p>
        </p:txBody>
      </p:sp>
      <p:pic>
        <p:nvPicPr>
          <p:cNvPr id="6" name="图片 5" descr="H_2010"/>
          <p:cNvPicPr>
            <a:picLocks noChangeAspect="1"/>
          </p:cNvPicPr>
          <p:nvPr/>
        </p:nvPicPr>
        <p:blipFill>
          <a:blip r:embed="rId2"/>
          <a:srcRect l="15137" t="16934" r="14719" b="17993"/>
          <a:stretch>
            <a:fillRect/>
          </a:stretch>
        </p:blipFill>
        <p:spPr>
          <a:xfrm>
            <a:off x="269240" y="1898015"/>
            <a:ext cx="2620010" cy="1988820"/>
          </a:xfrm>
          <a:prstGeom prst="rect">
            <a:avLst/>
          </a:prstGeom>
        </p:spPr>
      </p:pic>
      <p:pic>
        <p:nvPicPr>
          <p:cNvPr id="7" name="图片 6" descr="H_2011"/>
          <p:cNvPicPr>
            <a:picLocks noChangeAspect="1"/>
          </p:cNvPicPr>
          <p:nvPr/>
        </p:nvPicPr>
        <p:blipFill>
          <a:blip r:embed="rId3"/>
          <a:srcRect l="27434" t="17463" r="14602" b="17993"/>
          <a:stretch>
            <a:fillRect/>
          </a:stretch>
        </p:blipFill>
        <p:spPr>
          <a:xfrm>
            <a:off x="2935605" y="1859915"/>
            <a:ext cx="2195830" cy="2045335"/>
          </a:xfrm>
          <a:prstGeom prst="rect">
            <a:avLst/>
          </a:prstGeom>
        </p:spPr>
      </p:pic>
      <p:pic>
        <p:nvPicPr>
          <p:cNvPr id="9" name="图片 8" descr="H_2012"/>
          <p:cNvPicPr>
            <a:picLocks noChangeAspect="1"/>
          </p:cNvPicPr>
          <p:nvPr/>
        </p:nvPicPr>
        <p:blipFill>
          <a:blip r:embed="rId4"/>
          <a:srcRect l="27434" t="17463" r="15044" b="18522"/>
          <a:stretch>
            <a:fillRect/>
          </a:stretch>
        </p:blipFill>
        <p:spPr>
          <a:xfrm>
            <a:off x="5145405" y="1859915"/>
            <a:ext cx="2179955" cy="2028825"/>
          </a:xfrm>
          <a:prstGeom prst="rect">
            <a:avLst/>
          </a:prstGeom>
        </p:spPr>
      </p:pic>
      <p:pic>
        <p:nvPicPr>
          <p:cNvPr id="10" name="图片 9" descr="H_2013"/>
          <p:cNvPicPr>
            <a:picLocks noChangeAspect="1"/>
          </p:cNvPicPr>
          <p:nvPr/>
        </p:nvPicPr>
        <p:blipFill>
          <a:blip r:embed="rId5"/>
          <a:srcRect l="28335" t="17463" r="15257" b="18522"/>
          <a:stretch>
            <a:fillRect/>
          </a:stretch>
        </p:blipFill>
        <p:spPr>
          <a:xfrm>
            <a:off x="7336155" y="1859915"/>
            <a:ext cx="2169795" cy="2028825"/>
          </a:xfrm>
          <a:prstGeom prst="rect">
            <a:avLst/>
          </a:prstGeom>
        </p:spPr>
      </p:pic>
      <p:pic>
        <p:nvPicPr>
          <p:cNvPr id="11" name="图片 10" descr="H_2014"/>
          <p:cNvPicPr>
            <a:picLocks noChangeAspect="1"/>
          </p:cNvPicPr>
          <p:nvPr/>
        </p:nvPicPr>
        <p:blipFill>
          <a:blip r:embed="rId6"/>
          <a:srcRect l="28149" t="17463" r="15780" b="19051"/>
          <a:stretch>
            <a:fillRect/>
          </a:stretch>
        </p:blipFill>
        <p:spPr>
          <a:xfrm>
            <a:off x="9544685" y="1898015"/>
            <a:ext cx="2178685" cy="1988820"/>
          </a:xfrm>
          <a:prstGeom prst="rect">
            <a:avLst/>
          </a:prstGeom>
        </p:spPr>
      </p:pic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2546350" y="4902835"/>
            <a:ext cx="776351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popular color changes every year</a:t>
            </a:r>
          </a:p>
        </p:txBody>
      </p:sp>
      <p:sp>
        <p:nvSpPr>
          <p:cNvPr id="5" name="矩形 4"/>
          <p:cNvSpPr/>
          <p:nvPr/>
        </p:nvSpPr>
        <p:spPr>
          <a:xfrm>
            <a:off x="-769" y="-1"/>
            <a:ext cx="12192001" cy="709466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952740" y="147267"/>
            <a:ext cx="1368010" cy="436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32910" y="155812"/>
            <a:ext cx="14993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776550" y="149199"/>
            <a:ext cx="2500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Aesthetic Network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1732035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38881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3903980" y="149225"/>
            <a:ext cx="1501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/>
                </a:solidFill>
              </a:rPr>
              <a:t>Basic Model</a:t>
            </a:r>
          </a:p>
        </p:txBody>
      </p:sp>
      <p:cxnSp>
        <p:nvCxnSpPr>
          <p:cNvPr id="25" name="直接连接符 24"/>
          <p:cNvCxnSpPr/>
          <p:nvPr/>
        </p:nvCxnSpPr>
        <p:spPr>
          <a:xfrm>
            <a:off x="53740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5416550" y="149225"/>
            <a:ext cx="16897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Hybrid Model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7063011" y="81831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7105650" y="146050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Experiments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630826" y="78656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8641715" y="142875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Conclusion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3"/>
          <p:cNvSpPr txBox="1">
            <a:spLocks noChangeArrowheads="1"/>
          </p:cNvSpPr>
          <p:nvPr/>
        </p:nvSpPr>
        <p:spPr bwMode="auto">
          <a:xfrm>
            <a:off x="810895" y="499110"/>
            <a:ext cx="10900410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en-US" altLang="zh-CN" sz="36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Aesthetic</a:t>
            </a:r>
            <a:r>
              <a:rPr lang="en-US" altLang="zh-CN" sz="36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preference</a:t>
            </a:r>
            <a:r>
              <a:rPr lang="en-US" altLang="zh-CN" sz="36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with different time</a:t>
            </a:r>
          </a:p>
        </p:txBody>
      </p:sp>
      <p:sp>
        <p:nvSpPr>
          <p:cNvPr id="8" name="文本框 3"/>
          <p:cNvSpPr txBox="1">
            <a:spLocks noChangeArrowheads="1"/>
          </p:cNvSpPr>
          <p:nvPr/>
        </p:nvSpPr>
        <p:spPr bwMode="auto">
          <a:xfrm>
            <a:off x="1642110" y="4194810"/>
            <a:ext cx="1035621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en-US" altLang="zh-CN" sz="24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                     summer                  autumn                  winter</a:t>
            </a:r>
          </a:p>
        </p:txBody>
      </p:sp>
      <p:pic>
        <p:nvPicPr>
          <p:cNvPr id="14" name="图片 13" descr="V_spr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1712595"/>
            <a:ext cx="3489440" cy="2520019"/>
          </a:xfrm>
          <a:prstGeom prst="rect">
            <a:avLst/>
          </a:prstGeom>
        </p:spPr>
      </p:pic>
      <p:pic>
        <p:nvPicPr>
          <p:cNvPr id="15" name="图片 14" descr="V_summer"/>
          <p:cNvPicPr>
            <a:picLocks noChangeAspect="1"/>
          </p:cNvPicPr>
          <p:nvPr/>
        </p:nvPicPr>
        <p:blipFill>
          <a:blip r:embed="rId3"/>
          <a:srcRect l="18290"/>
          <a:stretch>
            <a:fillRect/>
          </a:stretch>
        </p:blipFill>
        <p:spPr>
          <a:xfrm>
            <a:off x="3735070" y="1728470"/>
            <a:ext cx="2742565" cy="2469515"/>
          </a:xfrm>
          <a:prstGeom prst="rect">
            <a:avLst/>
          </a:prstGeom>
        </p:spPr>
      </p:pic>
      <p:pic>
        <p:nvPicPr>
          <p:cNvPr id="18" name="图片 17" descr="V_autumn"/>
          <p:cNvPicPr>
            <a:picLocks noChangeAspect="1"/>
          </p:cNvPicPr>
          <p:nvPr/>
        </p:nvPicPr>
        <p:blipFill>
          <a:blip r:embed="rId4"/>
          <a:srcRect l="18600"/>
          <a:stretch>
            <a:fillRect/>
          </a:stretch>
        </p:blipFill>
        <p:spPr>
          <a:xfrm>
            <a:off x="6560185" y="1728470"/>
            <a:ext cx="2734688" cy="2476818"/>
          </a:xfrm>
          <a:prstGeom prst="rect">
            <a:avLst/>
          </a:prstGeom>
        </p:spPr>
      </p:pic>
      <p:pic>
        <p:nvPicPr>
          <p:cNvPr id="24" name="图片 23" descr="V_winter"/>
          <p:cNvPicPr>
            <a:picLocks noChangeAspect="1"/>
          </p:cNvPicPr>
          <p:nvPr/>
        </p:nvPicPr>
        <p:blipFill>
          <a:blip r:embed="rId5"/>
          <a:srcRect l="18272"/>
          <a:stretch>
            <a:fillRect/>
          </a:stretch>
        </p:blipFill>
        <p:spPr>
          <a:xfrm>
            <a:off x="9287510" y="1718945"/>
            <a:ext cx="2754986" cy="2469618"/>
          </a:xfrm>
          <a:prstGeom prst="rect">
            <a:avLst/>
          </a:prstGeom>
        </p:spPr>
      </p:pic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2164080" y="5226685"/>
            <a:ext cx="320992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People prefer bright clothes</a:t>
            </a: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7842885" y="5226685"/>
            <a:ext cx="320992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People prefer dark clothes</a:t>
            </a:r>
          </a:p>
        </p:txBody>
      </p:sp>
      <p:sp>
        <p:nvSpPr>
          <p:cNvPr id="6" name="矩形 5"/>
          <p:cNvSpPr/>
          <p:nvPr/>
        </p:nvSpPr>
        <p:spPr>
          <a:xfrm>
            <a:off x="-769" y="-1"/>
            <a:ext cx="12192001" cy="709466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7" name="矩形 6"/>
          <p:cNvSpPr/>
          <p:nvPr/>
        </p:nvSpPr>
        <p:spPr>
          <a:xfrm>
            <a:off x="3952740" y="147267"/>
            <a:ext cx="1368010" cy="436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32910" y="155812"/>
            <a:ext cx="14993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776550" y="149199"/>
            <a:ext cx="2500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Aesthetic Network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732035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8881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903980" y="149225"/>
            <a:ext cx="1501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/>
                </a:solidFill>
              </a:rPr>
              <a:t>Basic Model</a:t>
            </a:r>
          </a:p>
        </p:txBody>
      </p:sp>
      <p:cxnSp>
        <p:nvCxnSpPr>
          <p:cNvPr id="25" name="直接连接符 24"/>
          <p:cNvCxnSpPr/>
          <p:nvPr/>
        </p:nvCxnSpPr>
        <p:spPr>
          <a:xfrm>
            <a:off x="53740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5416550" y="149225"/>
            <a:ext cx="16897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Hybrid Model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7063011" y="81831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7105650" y="146050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Experiments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630826" y="78656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8641715" y="142875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Conclusion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769" y="-1"/>
            <a:ext cx="12192001" cy="709466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3952740" y="147267"/>
            <a:ext cx="1368010" cy="436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32910" y="155812"/>
            <a:ext cx="14993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776550" y="149199"/>
            <a:ext cx="2500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Aesthetic Network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732035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38881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903980" y="149225"/>
            <a:ext cx="1501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/>
                </a:solidFill>
              </a:rPr>
              <a:t>Basic Model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53740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416550" y="149225"/>
            <a:ext cx="16897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Hybrid Model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7063011" y="81831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105650" y="146050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Experiments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8630826" y="78656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8641715" y="142875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Conclusion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sp>
        <p:nvSpPr>
          <p:cNvPr id="25" name="文本框 3"/>
          <p:cNvSpPr txBox="1">
            <a:spLocks noChangeArrowheads="1"/>
          </p:cNvSpPr>
          <p:nvPr/>
        </p:nvSpPr>
        <p:spPr bwMode="auto">
          <a:xfrm>
            <a:off x="1855470" y="1220470"/>
            <a:ext cx="194691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32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</a:t>
            </a:r>
          </a:p>
        </p:txBody>
      </p:sp>
      <p:sp>
        <p:nvSpPr>
          <p:cNvPr id="35" name="文本框 3"/>
          <p:cNvSpPr txBox="1">
            <a:spLocks noChangeArrowheads="1"/>
          </p:cNvSpPr>
          <p:nvPr/>
        </p:nvSpPr>
        <p:spPr bwMode="auto">
          <a:xfrm>
            <a:off x="3451225" y="1169035"/>
            <a:ext cx="194691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3200" b="1" i="1" dirty="0"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r</a:t>
            </a:r>
          </a:p>
        </p:txBody>
      </p:sp>
      <p:cxnSp>
        <p:nvCxnSpPr>
          <p:cNvPr id="10" name="直接箭头连接符 9"/>
          <p:cNvCxnSpPr/>
          <p:nvPr/>
        </p:nvCxnSpPr>
        <p:spPr>
          <a:xfrm>
            <a:off x="3185795" y="4469765"/>
            <a:ext cx="4273550" cy="0"/>
          </a:xfrm>
          <a:prstGeom prst="straightConnector1">
            <a:avLst/>
          </a:prstGeom>
          <a:ln w="15875">
            <a:solidFill>
              <a:srgbClr val="0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3199765" y="1389380"/>
            <a:ext cx="0" cy="3076575"/>
          </a:xfrm>
          <a:prstGeom prst="straightConnector1">
            <a:avLst/>
          </a:prstGeom>
          <a:ln w="15875">
            <a:solidFill>
              <a:srgbClr val="0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876935" y="4443730"/>
            <a:ext cx="2346325" cy="2277745"/>
          </a:xfrm>
          <a:prstGeom prst="straightConnector1">
            <a:avLst/>
          </a:prstGeom>
          <a:ln w="15875">
            <a:solidFill>
              <a:srgbClr val="0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3185795" y="2327910"/>
            <a:ext cx="318960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776095" y="5822950"/>
            <a:ext cx="318960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794510" y="3705225"/>
            <a:ext cx="318960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4965700" y="4483735"/>
            <a:ext cx="1406525" cy="137604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1794510" y="2327910"/>
            <a:ext cx="1406525" cy="137604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1794510" y="3694430"/>
            <a:ext cx="0" cy="218503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4965700" y="3694430"/>
            <a:ext cx="0" cy="21456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6370955" y="2327910"/>
            <a:ext cx="0" cy="21456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4983480" y="2317115"/>
            <a:ext cx="1406525" cy="137604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"/>
          <p:cNvSpPr txBox="1">
            <a:spLocks noChangeArrowheads="1"/>
          </p:cNvSpPr>
          <p:nvPr/>
        </p:nvSpPr>
        <p:spPr bwMode="auto">
          <a:xfrm>
            <a:off x="6587490" y="3724910"/>
            <a:ext cx="124269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</a:t>
            </a:r>
          </a:p>
        </p:txBody>
      </p:sp>
      <p:sp>
        <p:nvSpPr>
          <p:cNvPr id="36" name="文本框 3"/>
          <p:cNvSpPr txBox="1">
            <a:spLocks noChangeArrowheads="1"/>
          </p:cNvSpPr>
          <p:nvPr/>
        </p:nvSpPr>
        <p:spPr bwMode="auto">
          <a:xfrm>
            <a:off x="225425" y="5640070"/>
            <a:ext cx="154495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3200" b="1" dirty="0">
                <a:solidFill>
                  <a:srgbClr val="FF570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Item</a:t>
            </a:r>
          </a:p>
        </p:txBody>
      </p:sp>
      <p:sp>
        <p:nvSpPr>
          <p:cNvPr id="38" name="文本框 3"/>
          <p:cNvSpPr txBox="1">
            <a:spLocks noChangeArrowheads="1"/>
          </p:cNvSpPr>
          <p:nvPr/>
        </p:nvSpPr>
        <p:spPr bwMode="auto">
          <a:xfrm>
            <a:off x="1804035" y="5822950"/>
            <a:ext cx="154495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3200" b="1" i="1" dirty="0">
                <a:solidFill>
                  <a:srgbClr val="FF5705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</a:rPr>
              <a:t>q</a:t>
            </a:r>
          </a:p>
        </p:txBody>
      </p:sp>
      <p:sp>
        <p:nvSpPr>
          <p:cNvPr id="40" name="文本框 3"/>
          <p:cNvSpPr txBox="1">
            <a:spLocks noChangeArrowheads="1"/>
          </p:cNvSpPr>
          <p:nvPr/>
        </p:nvSpPr>
        <p:spPr bwMode="auto">
          <a:xfrm>
            <a:off x="6727825" y="4543425"/>
            <a:ext cx="49085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3200" b="1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</a:t>
            </a:r>
          </a:p>
        </p:txBody>
      </p:sp>
      <p:sp>
        <p:nvSpPr>
          <p:cNvPr id="66" name="文本框 3"/>
          <p:cNvSpPr txBox="1">
            <a:spLocks noChangeArrowheads="1"/>
          </p:cNvSpPr>
          <p:nvPr/>
        </p:nvSpPr>
        <p:spPr bwMode="auto">
          <a:xfrm>
            <a:off x="3502660" y="2616835"/>
            <a:ext cx="64071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69" name="文本框 3"/>
          <p:cNvSpPr txBox="1">
            <a:spLocks noChangeArrowheads="1"/>
          </p:cNvSpPr>
          <p:nvPr/>
        </p:nvSpPr>
        <p:spPr bwMode="auto">
          <a:xfrm>
            <a:off x="4218940" y="3218180"/>
            <a:ext cx="64071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70" name="文本框 3"/>
          <p:cNvSpPr txBox="1">
            <a:spLocks noChangeArrowheads="1"/>
          </p:cNvSpPr>
          <p:nvPr/>
        </p:nvSpPr>
        <p:spPr bwMode="auto">
          <a:xfrm>
            <a:off x="2793365" y="3204845"/>
            <a:ext cx="64071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?</a:t>
            </a:r>
          </a:p>
        </p:txBody>
      </p:sp>
      <p:sp>
        <p:nvSpPr>
          <p:cNvPr id="73" name="文本框 3"/>
          <p:cNvSpPr txBox="1">
            <a:spLocks noChangeArrowheads="1"/>
          </p:cNvSpPr>
          <p:nvPr/>
        </p:nvSpPr>
        <p:spPr bwMode="auto">
          <a:xfrm>
            <a:off x="4974590" y="2640965"/>
            <a:ext cx="64071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?</a:t>
            </a:r>
          </a:p>
        </p:txBody>
      </p:sp>
      <p:sp>
        <p:nvSpPr>
          <p:cNvPr id="76" name="文本框 3"/>
          <p:cNvSpPr txBox="1">
            <a:spLocks noChangeArrowheads="1"/>
          </p:cNvSpPr>
          <p:nvPr/>
        </p:nvSpPr>
        <p:spPr bwMode="auto">
          <a:xfrm>
            <a:off x="5046980" y="4222750"/>
            <a:ext cx="64071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?</a:t>
            </a:r>
          </a:p>
        </p:txBody>
      </p:sp>
      <p:sp>
        <p:nvSpPr>
          <p:cNvPr id="77" name="文本框 3"/>
          <p:cNvSpPr txBox="1">
            <a:spLocks noChangeArrowheads="1"/>
          </p:cNvSpPr>
          <p:nvPr/>
        </p:nvSpPr>
        <p:spPr bwMode="auto">
          <a:xfrm>
            <a:off x="3533775" y="4244975"/>
            <a:ext cx="64071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?</a:t>
            </a:r>
          </a:p>
        </p:txBody>
      </p:sp>
      <p:sp>
        <p:nvSpPr>
          <p:cNvPr id="78" name="文本框 3"/>
          <p:cNvSpPr txBox="1">
            <a:spLocks noChangeArrowheads="1"/>
          </p:cNvSpPr>
          <p:nvPr/>
        </p:nvSpPr>
        <p:spPr bwMode="auto">
          <a:xfrm>
            <a:off x="2849245" y="4820285"/>
            <a:ext cx="64071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80" name="文本框 3"/>
          <p:cNvSpPr txBox="1">
            <a:spLocks noChangeArrowheads="1"/>
          </p:cNvSpPr>
          <p:nvPr/>
        </p:nvSpPr>
        <p:spPr bwMode="auto">
          <a:xfrm>
            <a:off x="4273550" y="4850765"/>
            <a:ext cx="64071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83" name="文本框 3"/>
          <p:cNvSpPr txBox="1">
            <a:spLocks noChangeArrowheads="1"/>
          </p:cNvSpPr>
          <p:nvPr/>
        </p:nvSpPr>
        <p:spPr bwMode="auto">
          <a:xfrm>
            <a:off x="4239895" y="1580515"/>
            <a:ext cx="194691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</a:t>
            </a:r>
          </a:p>
        </p:txBody>
      </p:sp>
      <p:sp>
        <p:nvSpPr>
          <p:cNvPr id="85" name="文本框 84"/>
          <p:cNvSpPr txBox="1">
            <a:spLocks noChangeArrowheads="1"/>
          </p:cNvSpPr>
          <p:nvPr/>
        </p:nvSpPr>
        <p:spPr bwMode="auto">
          <a:xfrm>
            <a:off x="8138795" y="2143125"/>
            <a:ext cx="4052570" cy="3046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3200" dirty="0">
                <a:solidFill>
                  <a:srgbClr val="0174AB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</a:t>
            </a:r>
            <a:r>
              <a:rPr lang="en-US" altLang="zh-CN" sz="3200" i="1" baseline="-25000" dirty="0">
                <a:solidFill>
                  <a:srgbClr val="0174AB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pqr</a:t>
            </a:r>
            <a:r>
              <a:rPr lang="en-US" altLang="zh-CN" sz="3200" dirty="0">
                <a:solidFill>
                  <a:srgbClr val="0174AB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=1 </a:t>
            </a:r>
          </a:p>
          <a:p>
            <a:pPr algn="l">
              <a:lnSpc>
                <a:spcPct val="100000"/>
              </a:lnSpc>
            </a:pP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 </a:t>
            </a:r>
            <a:r>
              <a:rPr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 </a:t>
            </a:r>
            <a:r>
              <a:rPr lang="en-US" altLang="zh-CN" sz="3200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</a:t>
            </a: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purchased </a:t>
            </a:r>
            <a:r>
              <a:rPr lang="en-US" altLang="zh-CN" sz="3200" dirty="0">
                <a:solidFill>
                  <a:srgbClr val="FF570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item </a:t>
            </a:r>
            <a:r>
              <a:rPr lang="en-US" altLang="zh-CN" sz="3200" i="1" dirty="0">
                <a:solidFill>
                  <a:srgbClr val="FF5705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q</a:t>
            </a:r>
            <a:r>
              <a:rPr lang="en-US" altLang="zh-CN" sz="3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l">
              <a:lnSpc>
                <a:spcPct val="100000"/>
              </a:lnSpc>
            </a:pP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 </a:t>
            </a:r>
            <a:r>
              <a:rPr lang="en-US" altLang="zh-CN" sz="32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 </a:t>
            </a:r>
            <a:r>
              <a:rPr lang="en-US" altLang="zh-CN" sz="3200" i="1" dirty="0"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r</a:t>
            </a:r>
          </a:p>
          <a:p>
            <a:pPr algn="l">
              <a:lnSpc>
                <a:spcPct val="100000"/>
              </a:lnSpc>
            </a:pPr>
            <a:endParaRPr lang="en-US" altLang="zh-CN" sz="3200" i="1" dirty="0">
              <a:solidFill>
                <a:srgbClr val="0174AB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200" dirty="0">
                <a:solidFill>
                  <a:srgbClr val="0174AB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A</a:t>
            </a:r>
            <a:r>
              <a:rPr lang="en-US" altLang="zh-CN" sz="3200" i="1" baseline="-25000" dirty="0">
                <a:solidFill>
                  <a:srgbClr val="0174AB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pqr</a:t>
            </a:r>
            <a:r>
              <a:rPr lang="en-US" altLang="zh-CN" sz="3200" dirty="0">
                <a:solidFill>
                  <a:srgbClr val="0174AB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=0</a:t>
            </a: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otherwise</a:t>
            </a:r>
            <a:endParaRPr lang="en-US" altLang="zh-CN" sz="3200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769" y="-1"/>
            <a:ext cx="12192001" cy="709466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3952740" y="147267"/>
            <a:ext cx="1368010" cy="436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32910" y="155812"/>
            <a:ext cx="14993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776550" y="149199"/>
            <a:ext cx="2500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Aesthetic Network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732035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38881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903980" y="149225"/>
            <a:ext cx="1501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/>
                </a:solidFill>
              </a:rPr>
              <a:t>Basic Model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53740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416550" y="149225"/>
            <a:ext cx="16897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Hybrid Model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7063011" y="81831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105650" y="146050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Experiments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8630826" y="78656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8641715" y="142875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Conclusion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sp>
        <p:nvSpPr>
          <p:cNvPr id="32" name="文本框 3"/>
          <p:cNvSpPr txBox="1">
            <a:spLocks noChangeArrowheads="1"/>
          </p:cNvSpPr>
          <p:nvPr/>
        </p:nvSpPr>
        <p:spPr bwMode="auto">
          <a:xfrm>
            <a:off x="2425700" y="1938020"/>
            <a:ext cx="3669665" cy="3046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3200" b="1" i="1" dirty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S</a:t>
            </a:r>
            <a:r>
              <a:rPr lang="en-US" altLang="zh-CN" sz="32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1 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= 1,   </a:t>
            </a:r>
            <a:r>
              <a:rPr lang="en-US" altLang="zh-CN" sz="3200" b="1" i="1" dirty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p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 likes </a:t>
            </a:r>
            <a:r>
              <a:rPr lang="en-US" altLang="zh-CN" sz="3200" b="1" i="1" dirty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q</a:t>
            </a:r>
          </a:p>
          <a:p>
            <a:pPr algn="l">
              <a:lnSpc>
                <a:spcPct val="150000"/>
              </a:lnSpc>
            </a:pPr>
            <a:r>
              <a:rPr lang="en-US" altLang="zh-CN" sz="3200" b="1" i="1" dirty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S</a:t>
            </a:r>
            <a:r>
              <a:rPr lang="en-US" altLang="zh-CN" sz="32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1 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= 0,   otherwise</a:t>
            </a:r>
            <a:endParaRPr lang="en-US" altLang="zh-CN" sz="36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3200" b="1" i="1" dirty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S</a:t>
            </a:r>
            <a:r>
              <a:rPr lang="en-US" altLang="zh-CN" sz="32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2 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= 1,   </a:t>
            </a:r>
            <a:r>
              <a:rPr lang="en-US" altLang="zh-CN" sz="3200" b="1" i="1" dirty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q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 fits </a:t>
            </a:r>
            <a:r>
              <a:rPr lang="en-US" altLang="zh-CN" sz="3200" b="1" i="1" dirty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r</a:t>
            </a:r>
            <a:endParaRPr lang="en-US" altLang="zh-CN" sz="3600" b="1" i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3200" b="1" i="1" dirty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S</a:t>
            </a:r>
            <a:r>
              <a:rPr lang="en-US" altLang="zh-CN" sz="3200" b="1" baseline="-25000" dirty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2 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= 0,   otherwise</a:t>
            </a:r>
            <a:endParaRPr lang="en-US" altLang="zh-CN" sz="3200" b="1" i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7370" y="2577465"/>
            <a:ext cx="2871470" cy="72453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370" y="3656965"/>
            <a:ext cx="3001010" cy="760730"/>
          </a:xfrm>
          <a:prstGeom prst="rect">
            <a:avLst/>
          </a:prstGeom>
        </p:spPr>
      </p:pic>
      <p:sp>
        <p:nvSpPr>
          <p:cNvPr id="55" name="圆角矩形 54"/>
          <p:cNvSpPr/>
          <p:nvPr/>
        </p:nvSpPr>
        <p:spPr>
          <a:xfrm>
            <a:off x="868218" y="889205"/>
            <a:ext cx="10518855" cy="5648173"/>
          </a:xfrm>
          <a:prstGeom prst="round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769" y="-1"/>
            <a:ext cx="12192001" cy="709466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3952740" y="147267"/>
            <a:ext cx="1368010" cy="436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32910" y="155812"/>
            <a:ext cx="14993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776550" y="149199"/>
            <a:ext cx="2500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Aesthetic Network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732035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38881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903980" y="149225"/>
            <a:ext cx="1501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/>
                </a:solidFill>
              </a:rPr>
              <a:t>Basic Model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53740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416550" y="149225"/>
            <a:ext cx="16897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Hybrid Model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7063011" y="81831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105650" y="146050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Experiments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8630826" y="78656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8641715" y="142875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Conclusion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rcRect t="5230" b="55163"/>
          <a:stretch>
            <a:fillRect/>
          </a:stretch>
        </p:blipFill>
        <p:spPr>
          <a:xfrm>
            <a:off x="3834765" y="1245870"/>
            <a:ext cx="3952240" cy="14922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rcRect t="56567"/>
          <a:stretch>
            <a:fillRect/>
          </a:stretch>
        </p:blipFill>
        <p:spPr>
          <a:xfrm>
            <a:off x="3950335" y="2748280"/>
            <a:ext cx="3952240" cy="163639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210" y="4735195"/>
            <a:ext cx="5467350" cy="1106170"/>
          </a:xfrm>
          <a:prstGeom prst="rect">
            <a:avLst/>
          </a:prstGeom>
        </p:spPr>
      </p:pic>
      <p:sp>
        <p:nvSpPr>
          <p:cNvPr id="55" name="圆角矩形 54"/>
          <p:cNvSpPr/>
          <p:nvPr/>
        </p:nvSpPr>
        <p:spPr>
          <a:xfrm>
            <a:off x="868218" y="889205"/>
            <a:ext cx="10518855" cy="5648173"/>
          </a:xfrm>
          <a:prstGeom prst="round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85" name="文本框 84"/>
          <p:cNvSpPr txBox="1">
            <a:spLocks noChangeArrowheads="1"/>
          </p:cNvSpPr>
          <p:nvPr/>
        </p:nvSpPr>
        <p:spPr bwMode="auto">
          <a:xfrm>
            <a:off x="7787005" y="1630680"/>
            <a:ext cx="3378835" cy="2553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 user </a:t>
            </a:r>
            <a:r>
              <a:rPr lang="en-US" altLang="zh-CN" sz="3200" i="1" dirty="0">
                <a:solidFill>
                  <a:srgbClr val="0174AB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</a:t>
            </a: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likes product </a:t>
            </a:r>
            <a:r>
              <a:rPr lang="en-US" altLang="zh-CN" sz="3200" i="1" dirty="0">
                <a:solidFill>
                  <a:srgbClr val="0174AB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q</a:t>
            </a: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3200" i="1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200" i="1" dirty="0">
              <a:solidFill>
                <a:srgbClr val="0174AB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</a:t>
            </a: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product </a:t>
            </a:r>
            <a:r>
              <a:rPr lang="en-US" altLang="zh-CN" sz="3200" i="1" dirty="0">
                <a:solidFill>
                  <a:srgbClr val="0174AB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q</a:t>
            </a: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fits time </a:t>
            </a:r>
            <a:r>
              <a:rPr lang="en-US" altLang="zh-CN" sz="3200" i="1" dirty="0">
                <a:solidFill>
                  <a:srgbClr val="0174AB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769" y="-1"/>
            <a:ext cx="12192001" cy="709466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142740" y="128217"/>
            <a:ext cx="1499338" cy="436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42740" y="137397"/>
            <a:ext cx="1499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Background</a:t>
            </a:r>
            <a:endParaRPr lang="zh-HK" altLang="en-US" sz="2000" b="1" dirty="0"/>
          </a:p>
        </p:txBody>
      </p:sp>
      <p:sp>
        <p:nvSpPr>
          <p:cNvPr id="22" name="文本框 21"/>
          <p:cNvSpPr txBox="1"/>
          <p:nvPr/>
        </p:nvSpPr>
        <p:spPr>
          <a:xfrm>
            <a:off x="1776550" y="149199"/>
            <a:ext cx="2500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Aesthetic Network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732035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38881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903980" y="149225"/>
            <a:ext cx="1501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Basic Model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53740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416550" y="149225"/>
            <a:ext cx="16897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Hybrid Model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sp>
        <p:nvSpPr>
          <p:cNvPr id="23" name="文本框 3"/>
          <p:cNvSpPr txBox="1">
            <a:spLocks noChangeArrowheads="1"/>
          </p:cNvSpPr>
          <p:nvPr/>
        </p:nvSpPr>
        <p:spPr bwMode="auto">
          <a:xfrm>
            <a:off x="811530" y="416560"/>
            <a:ext cx="10900410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en-US" altLang="zh-CN" sz="36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When purchasing clothes with women...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7063011" y="81831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105650" y="146050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Experiments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8630826" y="78656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8641715" y="142875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Conclusion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b="4768"/>
          <a:stretch>
            <a:fillRect/>
          </a:stretch>
        </p:blipFill>
        <p:spPr>
          <a:xfrm>
            <a:off x="2369820" y="1739265"/>
            <a:ext cx="7452360" cy="47339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769" y="-1"/>
            <a:ext cx="12192001" cy="709466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25" name="文本框 3"/>
          <p:cNvSpPr txBox="1">
            <a:spLocks noChangeArrowheads="1"/>
          </p:cNvSpPr>
          <p:nvPr/>
        </p:nvSpPr>
        <p:spPr bwMode="auto">
          <a:xfrm>
            <a:off x="1707515" y="981710"/>
            <a:ext cx="1383665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en-US" altLang="zh-CN" sz="28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</a:t>
            </a:r>
          </a:p>
        </p:txBody>
      </p:sp>
      <p:sp>
        <p:nvSpPr>
          <p:cNvPr id="32" name="文本框 3"/>
          <p:cNvSpPr txBox="1">
            <a:spLocks noChangeArrowheads="1"/>
          </p:cNvSpPr>
          <p:nvPr/>
        </p:nvSpPr>
        <p:spPr bwMode="auto">
          <a:xfrm>
            <a:off x="5320665" y="3114040"/>
            <a:ext cx="1383665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p</a:t>
            </a:r>
          </a:p>
        </p:txBody>
      </p:sp>
      <p:sp>
        <p:nvSpPr>
          <p:cNvPr id="35" name="文本框 3"/>
          <p:cNvSpPr txBox="1">
            <a:spLocks noChangeArrowheads="1"/>
          </p:cNvSpPr>
          <p:nvPr/>
        </p:nvSpPr>
        <p:spPr bwMode="auto">
          <a:xfrm>
            <a:off x="2860675" y="981075"/>
            <a:ext cx="1383665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r</a:t>
            </a:r>
          </a:p>
        </p:txBody>
      </p:sp>
      <p:cxnSp>
        <p:nvCxnSpPr>
          <p:cNvPr id="4" name="直接箭头连接符 3"/>
          <p:cNvCxnSpPr/>
          <p:nvPr/>
        </p:nvCxnSpPr>
        <p:spPr>
          <a:xfrm>
            <a:off x="2754630" y="3556635"/>
            <a:ext cx="3037205" cy="0"/>
          </a:xfrm>
          <a:prstGeom prst="straightConnector1">
            <a:avLst/>
          </a:prstGeom>
          <a:ln w="15875">
            <a:solidFill>
              <a:srgbClr val="0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 flipV="1">
            <a:off x="2764790" y="1383030"/>
            <a:ext cx="0" cy="2170430"/>
          </a:xfrm>
          <a:prstGeom prst="straightConnector1">
            <a:avLst/>
          </a:prstGeom>
          <a:ln w="15875">
            <a:solidFill>
              <a:srgbClr val="0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H="1">
            <a:off x="1113790" y="3538220"/>
            <a:ext cx="1667510" cy="1607185"/>
          </a:xfrm>
          <a:prstGeom prst="straightConnector1">
            <a:avLst/>
          </a:prstGeom>
          <a:ln w="15875">
            <a:solidFill>
              <a:srgbClr val="0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2754630" y="2045335"/>
            <a:ext cx="226695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752600" y="4511040"/>
            <a:ext cx="226695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765935" y="3016885"/>
            <a:ext cx="226695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4019550" y="3566160"/>
            <a:ext cx="999490" cy="97091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1765935" y="2045335"/>
            <a:ext cx="999490" cy="97091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1765935" y="3009265"/>
            <a:ext cx="0" cy="154178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4019550" y="3009265"/>
            <a:ext cx="0" cy="15138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5018405" y="2045335"/>
            <a:ext cx="0" cy="15138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4032250" y="2037715"/>
            <a:ext cx="999490" cy="97091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3"/>
          <p:cNvSpPr txBox="1">
            <a:spLocks noChangeArrowheads="1"/>
          </p:cNvSpPr>
          <p:nvPr/>
        </p:nvSpPr>
        <p:spPr bwMode="auto">
          <a:xfrm>
            <a:off x="5162550" y="2679065"/>
            <a:ext cx="1097915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en-US" altLang="zh-CN" sz="28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</a:t>
            </a:r>
          </a:p>
        </p:txBody>
      </p:sp>
      <p:sp>
        <p:nvSpPr>
          <p:cNvPr id="24" name="文本框 3"/>
          <p:cNvSpPr txBox="1">
            <a:spLocks noChangeArrowheads="1"/>
          </p:cNvSpPr>
          <p:nvPr/>
        </p:nvSpPr>
        <p:spPr bwMode="auto">
          <a:xfrm>
            <a:off x="305435" y="4241165"/>
            <a:ext cx="1097915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en-US" altLang="zh-CN" sz="28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Item</a:t>
            </a: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rcRect t="35135"/>
          <a:stretch>
            <a:fillRect/>
          </a:stretch>
        </p:blipFill>
        <p:spPr>
          <a:xfrm>
            <a:off x="2860675" y="3079115"/>
            <a:ext cx="927735" cy="459105"/>
          </a:xfrm>
          <a:prstGeom prst="rect">
            <a:avLst/>
          </a:prstGeom>
        </p:spPr>
      </p:pic>
      <p:sp>
        <p:nvSpPr>
          <p:cNvPr id="33" name="文本框 3"/>
          <p:cNvSpPr txBox="1">
            <a:spLocks noChangeArrowheads="1"/>
          </p:cNvSpPr>
          <p:nvPr/>
        </p:nvSpPr>
        <p:spPr bwMode="auto">
          <a:xfrm>
            <a:off x="1183640" y="4551680"/>
            <a:ext cx="1097915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q</a:t>
            </a: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596265" y="2037715"/>
            <a:ext cx="999490" cy="97091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596265" y="2997200"/>
            <a:ext cx="0" cy="154178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1595120" y="2029460"/>
            <a:ext cx="0" cy="154178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600710" y="3557270"/>
            <a:ext cx="999490" cy="97091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1765935" y="4546600"/>
            <a:ext cx="0" cy="1142365"/>
          </a:xfrm>
          <a:prstGeom prst="line">
            <a:avLst/>
          </a:prstGeom>
          <a:ln w="28575" cmpd="sng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1610360" y="2045335"/>
            <a:ext cx="1170940" cy="0"/>
          </a:xfrm>
          <a:prstGeom prst="line">
            <a:avLst/>
          </a:prstGeom>
          <a:ln w="28575" cmpd="sng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605155" y="3016885"/>
            <a:ext cx="1170940" cy="0"/>
          </a:xfrm>
          <a:prstGeom prst="line">
            <a:avLst/>
          </a:prstGeom>
          <a:ln w="28575" cmpd="sng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08330" y="4518660"/>
            <a:ext cx="1142365" cy="0"/>
          </a:xfrm>
          <a:prstGeom prst="line">
            <a:avLst/>
          </a:prstGeom>
          <a:ln w="28575" cmpd="sng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1595120" y="3559175"/>
            <a:ext cx="1170940" cy="0"/>
          </a:xfrm>
          <a:prstGeom prst="line">
            <a:avLst/>
          </a:prstGeom>
          <a:ln w="28575" cmpd="sng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组合 61"/>
          <p:cNvGrpSpPr/>
          <p:nvPr/>
        </p:nvGrpSpPr>
        <p:grpSpPr>
          <a:xfrm>
            <a:off x="1765935" y="4694555"/>
            <a:ext cx="3266440" cy="978535"/>
            <a:chOff x="5704" y="4196"/>
            <a:chExt cx="6484" cy="1943"/>
          </a:xfrm>
        </p:grpSpPr>
        <p:cxnSp>
          <p:nvCxnSpPr>
            <p:cNvPr id="58" name="直接连接符 57"/>
            <p:cNvCxnSpPr/>
            <p:nvPr/>
          </p:nvCxnSpPr>
          <p:spPr>
            <a:xfrm>
              <a:off x="7668" y="4211"/>
              <a:ext cx="4500" cy="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5704" y="6139"/>
              <a:ext cx="4500" cy="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V="1">
              <a:off x="5704" y="4211"/>
              <a:ext cx="1984" cy="1928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V="1">
              <a:off x="10204" y="4196"/>
              <a:ext cx="1984" cy="1928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直接连接符 62"/>
          <p:cNvCxnSpPr/>
          <p:nvPr/>
        </p:nvCxnSpPr>
        <p:spPr>
          <a:xfrm flipV="1">
            <a:off x="2754630" y="3550920"/>
            <a:ext cx="0" cy="1142365"/>
          </a:xfrm>
          <a:prstGeom prst="line">
            <a:avLst/>
          </a:prstGeom>
          <a:ln w="28575" cmpd="sng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V="1">
            <a:off x="4019550" y="4508500"/>
            <a:ext cx="0" cy="1142365"/>
          </a:xfrm>
          <a:prstGeom prst="line">
            <a:avLst/>
          </a:prstGeom>
          <a:ln w="28575" cmpd="sng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V="1">
            <a:off x="5018405" y="3574415"/>
            <a:ext cx="0" cy="1142365"/>
          </a:xfrm>
          <a:prstGeom prst="line">
            <a:avLst/>
          </a:prstGeom>
          <a:ln w="28575" cmpd="sng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图片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975" y="4995545"/>
            <a:ext cx="551180" cy="41465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0" y="3171825"/>
            <a:ext cx="551815" cy="431800"/>
          </a:xfrm>
          <a:prstGeom prst="rect">
            <a:avLst/>
          </a:prstGeom>
        </p:spPr>
      </p:pic>
      <p:sp>
        <p:nvSpPr>
          <p:cNvPr id="76" name="矩形 75"/>
          <p:cNvSpPr/>
          <p:nvPr/>
        </p:nvSpPr>
        <p:spPr>
          <a:xfrm>
            <a:off x="3952740" y="147267"/>
            <a:ext cx="1368010" cy="436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7" name="文本框 76"/>
          <p:cNvSpPr txBox="1"/>
          <p:nvPr/>
        </p:nvSpPr>
        <p:spPr>
          <a:xfrm>
            <a:off x="232910" y="155812"/>
            <a:ext cx="14993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1776550" y="149199"/>
            <a:ext cx="2500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Aesthetic Network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cxnSp>
        <p:nvCxnSpPr>
          <p:cNvPr id="79" name="直接连接符 78"/>
          <p:cNvCxnSpPr/>
          <p:nvPr/>
        </p:nvCxnSpPr>
        <p:spPr>
          <a:xfrm>
            <a:off x="1732035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38881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本框 80"/>
          <p:cNvSpPr txBox="1"/>
          <p:nvPr/>
        </p:nvSpPr>
        <p:spPr>
          <a:xfrm>
            <a:off x="3903980" y="149225"/>
            <a:ext cx="1501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/>
                </a:solidFill>
              </a:rPr>
              <a:t>Basic Model</a:t>
            </a:r>
          </a:p>
        </p:txBody>
      </p:sp>
      <p:cxnSp>
        <p:nvCxnSpPr>
          <p:cNvPr id="82" name="直接连接符 81"/>
          <p:cNvCxnSpPr/>
          <p:nvPr/>
        </p:nvCxnSpPr>
        <p:spPr>
          <a:xfrm>
            <a:off x="53740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/>
        </p:nvSpPr>
        <p:spPr>
          <a:xfrm>
            <a:off x="5416550" y="149225"/>
            <a:ext cx="16897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Hybrid Model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cxnSp>
        <p:nvCxnSpPr>
          <p:cNvPr id="84" name="直接连接符 83"/>
          <p:cNvCxnSpPr/>
          <p:nvPr/>
        </p:nvCxnSpPr>
        <p:spPr>
          <a:xfrm>
            <a:off x="7063011" y="81831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/>
          <p:cNvSpPr txBox="1"/>
          <p:nvPr/>
        </p:nvSpPr>
        <p:spPr>
          <a:xfrm>
            <a:off x="7105650" y="146050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Experiments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cxnSp>
        <p:nvCxnSpPr>
          <p:cNvPr id="86" name="直接连接符 85"/>
          <p:cNvCxnSpPr/>
          <p:nvPr/>
        </p:nvCxnSpPr>
        <p:spPr>
          <a:xfrm>
            <a:off x="8630826" y="78656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/>
          <p:cNvSpPr txBox="1"/>
          <p:nvPr/>
        </p:nvSpPr>
        <p:spPr>
          <a:xfrm>
            <a:off x="8641715" y="142875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Conclusion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rcRect l="42040" t="8973" r="8619" b="48669"/>
          <a:stretch>
            <a:fillRect/>
          </a:stretch>
        </p:blipFill>
        <p:spPr>
          <a:xfrm>
            <a:off x="6796405" y="3168650"/>
            <a:ext cx="4481830" cy="90868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rcRect r="57912" b="49303"/>
          <a:stretch>
            <a:fillRect/>
          </a:stretch>
        </p:blipFill>
        <p:spPr>
          <a:xfrm>
            <a:off x="6570345" y="1634490"/>
            <a:ext cx="3822700" cy="1087120"/>
          </a:xfrm>
          <a:prstGeom prst="rect">
            <a:avLst/>
          </a:prstGeom>
        </p:spPr>
      </p:pic>
      <p:sp>
        <p:nvSpPr>
          <p:cNvPr id="55" name="圆角矩形 54"/>
          <p:cNvSpPr/>
          <p:nvPr/>
        </p:nvSpPr>
        <p:spPr>
          <a:xfrm>
            <a:off x="8550910" y="1898650"/>
            <a:ext cx="1877060" cy="822960"/>
          </a:xfrm>
          <a:prstGeom prst="roundRect">
            <a:avLst/>
          </a:prstGeom>
          <a:noFill/>
          <a:ln w="28575" cmpd="sng">
            <a:solidFill>
              <a:srgbClr val="0174A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7058660" y="3201670"/>
            <a:ext cx="1944014" cy="864006"/>
          </a:xfrm>
          <a:prstGeom prst="roundRect">
            <a:avLst/>
          </a:prstGeom>
          <a:noFill/>
          <a:ln w="28575" cmpd="sng">
            <a:solidFill>
              <a:srgbClr val="92D14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9302750" y="3201670"/>
            <a:ext cx="1944014" cy="864006"/>
          </a:xfrm>
          <a:prstGeom prst="roundRect">
            <a:avLst/>
          </a:prstGeom>
          <a:noFill/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6753860" y="4740275"/>
            <a:ext cx="1803400" cy="631190"/>
            <a:chOff x="10710" y="8331"/>
            <a:chExt cx="2435" cy="852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6"/>
            <a:srcRect l="57102" t="8616" r="39394" b="71045"/>
            <a:stretch>
              <a:fillRect/>
            </a:stretch>
          </p:blipFill>
          <p:spPr>
            <a:xfrm>
              <a:off x="10710" y="8331"/>
              <a:ext cx="504" cy="720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6"/>
            <a:srcRect l="56233" t="55593" r="29702" b="21017"/>
            <a:stretch>
              <a:fillRect/>
            </a:stretch>
          </p:blipFill>
          <p:spPr>
            <a:xfrm>
              <a:off x="11123" y="8355"/>
              <a:ext cx="2023" cy="8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769" y="-1"/>
            <a:ext cx="12192001" cy="709466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5416550" y="137160"/>
            <a:ext cx="1605280" cy="436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32910" y="155812"/>
            <a:ext cx="14993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776550" y="149199"/>
            <a:ext cx="2500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Aesthetic Network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732035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38881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903980" y="149225"/>
            <a:ext cx="1501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Basic Model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53740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416550" y="149225"/>
            <a:ext cx="16897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/>
                </a:solidFill>
              </a:rPr>
              <a:t>Hybrid Model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7063011" y="81831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105650" y="146050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Experiments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8630826" y="78656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8641715" y="142875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Conclusion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868218" y="889205"/>
            <a:ext cx="10518855" cy="5648173"/>
          </a:xfrm>
          <a:prstGeom prst="round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95" y="3071495"/>
            <a:ext cx="7469505" cy="10858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860" y="4427220"/>
            <a:ext cx="2837815" cy="1323975"/>
          </a:xfrm>
          <a:prstGeom prst="rect">
            <a:avLst/>
          </a:prstGeom>
        </p:spPr>
      </p:pic>
      <p:sp>
        <p:nvSpPr>
          <p:cNvPr id="85" name="文本框 84"/>
          <p:cNvSpPr txBox="1">
            <a:spLocks noChangeArrowheads="1"/>
          </p:cNvSpPr>
          <p:nvPr/>
        </p:nvSpPr>
        <p:spPr bwMode="auto">
          <a:xfrm>
            <a:off x="3169920" y="1292860"/>
            <a:ext cx="413258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Prediction with latent features</a:t>
            </a:r>
            <a:endParaRPr lang="en-US" altLang="zh-CN" sz="3200" i="1" dirty="0">
              <a:solidFill>
                <a:srgbClr val="0174AB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7088505" y="1292860"/>
            <a:ext cx="413258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32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Prediction with visual features</a:t>
            </a:r>
            <a:endParaRPr lang="en-US" altLang="zh-CN" sz="3200" i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4330700" y="2338705"/>
            <a:ext cx="64135" cy="898525"/>
          </a:xfrm>
          <a:prstGeom prst="straightConnector1">
            <a:avLst/>
          </a:prstGeom>
          <a:ln>
            <a:solidFill>
              <a:srgbClr val="0174A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H="1" flipV="1">
            <a:off x="4859655" y="2371090"/>
            <a:ext cx="2565400" cy="896620"/>
          </a:xfrm>
          <a:prstGeom prst="straightConnector1">
            <a:avLst/>
          </a:prstGeom>
          <a:ln>
            <a:solidFill>
              <a:srgbClr val="0174A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6062980" y="2338705"/>
            <a:ext cx="1925320" cy="930910"/>
          </a:xfrm>
          <a:prstGeom prst="straightConnector1">
            <a:avLst/>
          </a:prstGeom>
          <a:ln>
            <a:solidFill>
              <a:srgbClr val="92D14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 flipV="1">
            <a:off x="8710295" y="2338705"/>
            <a:ext cx="295275" cy="963295"/>
          </a:xfrm>
          <a:prstGeom prst="straightConnector1">
            <a:avLst/>
          </a:prstGeom>
          <a:ln>
            <a:solidFill>
              <a:srgbClr val="92D14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5799455" y="4490720"/>
            <a:ext cx="448500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Semantic information</a:t>
            </a:r>
            <a:endParaRPr lang="en-US" altLang="zh-CN" sz="3200" i="1" dirty="0">
              <a:solidFill>
                <a:srgbClr val="0174AB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>
            <a:spLocks noChangeArrowheads="1"/>
          </p:cNvSpPr>
          <p:nvPr/>
        </p:nvSpPr>
        <p:spPr bwMode="auto">
          <a:xfrm>
            <a:off x="5808980" y="5074285"/>
            <a:ext cx="448500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Aesthetic information</a:t>
            </a:r>
            <a:endParaRPr lang="en-US" altLang="zh-CN" sz="3200" i="1" dirty="0">
              <a:solidFill>
                <a:srgbClr val="0174AB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cxnSp>
        <p:nvCxnSpPr>
          <p:cNvPr id="13" name="直接箭头连接符 12"/>
          <p:cNvCxnSpPr>
            <a:endCxn id="11" idx="1"/>
          </p:cNvCxnSpPr>
          <p:nvPr/>
        </p:nvCxnSpPr>
        <p:spPr>
          <a:xfrm flipV="1">
            <a:off x="5305425" y="4798695"/>
            <a:ext cx="494030" cy="0"/>
          </a:xfrm>
          <a:prstGeom prst="straightConnector1">
            <a:avLst/>
          </a:prstGeom>
          <a:ln>
            <a:solidFill>
              <a:srgbClr val="0174A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5305425" y="5366385"/>
            <a:ext cx="494030" cy="0"/>
          </a:xfrm>
          <a:prstGeom prst="straightConnector1">
            <a:avLst/>
          </a:prstGeom>
          <a:ln>
            <a:solidFill>
              <a:srgbClr val="0174A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769" y="-1"/>
            <a:ext cx="12192001" cy="709466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5416550" y="137160"/>
            <a:ext cx="1605280" cy="436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32910" y="155812"/>
            <a:ext cx="14993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776550" y="149199"/>
            <a:ext cx="2500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Aesthetic Network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732035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38881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903980" y="149225"/>
            <a:ext cx="1501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Basic Model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53740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416550" y="149225"/>
            <a:ext cx="16897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/>
                </a:solidFill>
              </a:rPr>
              <a:t>Hybrid Model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7063011" y="81831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105650" y="146050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Experiments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8630826" y="78656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8641715" y="142875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Conclusion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45" y="795655"/>
            <a:ext cx="10805795" cy="578993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769" y="-1"/>
            <a:ext cx="12192001" cy="709466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5416550" y="137160"/>
            <a:ext cx="1605280" cy="436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32910" y="155812"/>
            <a:ext cx="14993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776550" y="149199"/>
            <a:ext cx="2500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Aesthetic Network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732035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38881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903980" y="149225"/>
            <a:ext cx="1501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Basic Model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53740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416550" y="149225"/>
            <a:ext cx="16897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/>
                </a:solidFill>
              </a:rPr>
              <a:t>Hybrid Model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7063011" y="81831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105650" y="146050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Experiments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8630826" y="78656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8641715" y="142875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Conclusion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270" y="2961005"/>
            <a:ext cx="9133205" cy="2247900"/>
          </a:xfrm>
          <a:prstGeom prst="rect">
            <a:avLst/>
          </a:prstGeom>
        </p:spPr>
      </p:pic>
      <p:sp>
        <p:nvSpPr>
          <p:cNvPr id="55" name="圆角矩形 54"/>
          <p:cNvSpPr/>
          <p:nvPr/>
        </p:nvSpPr>
        <p:spPr>
          <a:xfrm>
            <a:off x="868218" y="889205"/>
            <a:ext cx="10518855" cy="5648173"/>
          </a:xfrm>
          <a:prstGeom prst="round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85" name="文本框 84"/>
          <p:cNvSpPr txBox="1">
            <a:spLocks noChangeArrowheads="1"/>
          </p:cNvSpPr>
          <p:nvPr/>
        </p:nvSpPr>
        <p:spPr bwMode="auto">
          <a:xfrm>
            <a:off x="4128135" y="1864360"/>
            <a:ext cx="413258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tensor data</a:t>
            </a:r>
            <a:endParaRPr lang="en-US" altLang="zh-CN" sz="3200" i="1" dirty="0">
              <a:solidFill>
                <a:srgbClr val="0174AB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>
            <a:off x="5431155" y="2447925"/>
            <a:ext cx="229870" cy="561340"/>
          </a:xfrm>
          <a:prstGeom prst="straightConnector1">
            <a:avLst/>
          </a:prstGeom>
          <a:ln>
            <a:solidFill>
              <a:srgbClr val="0174A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7200265" y="1864360"/>
            <a:ext cx="413258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coupled matrices</a:t>
            </a:r>
            <a:endParaRPr lang="en-US" altLang="zh-CN" sz="3200" i="1" dirty="0">
              <a:solidFill>
                <a:srgbClr val="0174AB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8926830" y="2447925"/>
            <a:ext cx="229870" cy="561340"/>
          </a:xfrm>
          <a:prstGeom prst="straightConnector1">
            <a:avLst/>
          </a:prstGeom>
          <a:ln>
            <a:solidFill>
              <a:srgbClr val="0174A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H="1">
            <a:off x="5581015" y="2432050"/>
            <a:ext cx="3320415" cy="1796415"/>
          </a:xfrm>
          <a:prstGeom prst="straightConnector1">
            <a:avLst/>
          </a:prstGeom>
          <a:ln>
            <a:solidFill>
              <a:srgbClr val="0174A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8291195" y="4726940"/>
            <a:ext cx="413258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regularization</a:t>
            </a:r>
          </a:p>
          <a:p>
            <a:pPr algn="l">
              <a:lnSpc>
                <a:spcPct val="100000"/>
              </a:lnSpc>
            </a:pP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terms</a:t>
            </a:r>
          </a:p>
        </p:txBody>
      </p:sp>
      <p:cxnSp>
        <p:nvCxnSpPr>
          <p:cNvPr id="11" name="直接箭头连接符 10"/>
          <p:cNvCxnSpPr/>
          <p:nvPr/>
        </p:nvCxnSpPr>
        <p:spPr>
          <a:xfrm flipH="1" flipV="1">
            <a:off x="7297420" y="4709795"/>
            <a:ext cx="952500" cy="239395"/>
          </a:xfrm>
          <a:prstGeom prst="straightConnector1">
            <a:avLst/>
          </a:prstGeom>
          <a:ln>
            <a:solidFill>
              <a:srgbClr val="0174A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769" y="-1"/>
            <a:ext cx="12192001" cy="709466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7105650" y="137160"/>
            <a:ext cx="1482725" cy="436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32910" y="155812"/>
            <a:ext cx="14993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776550" y="149199"/>
            <a:ext cx="2500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Aesthetic Network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732035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38881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903980" y="149225"/>
            <a:ext cx="1501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Basic Model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53740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416550" y="149225"/>
            <a:ext cx="16897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Hybrid Model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7063011" y="81831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090410" y="146050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/>
                </a:solidFill>
              </a:rPr>
              <a:t>Experiments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8630826" y="78656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8641715" y="142875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Conclusion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868218" y="889205"/>
            <a:ext cx="10518855" cy="5648173"/>
          </a:xfrm>
          <a:prstGeom prst="round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85" name="文本框 84"/>
          <p:cNvSpPr txBox="1">
            <a:spLocks noChangeArrowheads="1"/>
          </p:cNvSpPr>
          <p:nvPr/>
        </p:nvSpPr>
        <p:spPr bwMode="auto">
          <a:xfrm>
            <a:off x="2269490" y="2377440"/>
            <a:ext cx="8752205" cy="230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Questions:</a:t>
            </a:r>
          </a:p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RQ1</a:t>
            </a: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Performance of our model</a:t>
            </a:r>
          </a:p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RQ2</a:t>
            </a: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Superiority of the aesthetic features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769" y="-1"/>
            <a:ext cx="12192001" cy="709466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7105650" y="137160"/>
            <a:ext cx="1482725" cy="436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32910" y="155812"/>
            <a:ext cx="14993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776550" y="149199"/>
            <a:ext cx="2500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Aesthetic Network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732035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38881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903980" y="149225"/>
            <a:ext cx="1501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Basic Model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53740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416550" y="149225"/>
            <a:ext cx="16897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Hybrid Model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7063011" y="81831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090410" y="146050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/>
                </a:solidFill>
              </a:rPr>
              <a:t>Experiments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8630826" y="78656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8641715" y="142875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Conclusion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868218" y="889205"/>
            <a:ext cx="10518855" cy="5648173"/>
          </a:xfrm>
          <a:prstGeom prst="round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85" name="文本框 84"/>
          <p:cNvSpPr txBox="1">
            <a:spLocks noChangeArrowheads="1"/>
          </p:cNvSpPr>
          <p:nvPr/>
        </p:nvSpPr>
        <p:spPr bwMode="auto">
          <a:xfrm>
            <a:off x="1885315" y="1913890"/>
            <a:ext cx="8752205" cy="4030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Baselines</a:t>
            </a:r>
          </a:p>
          <a:p>
            <a:pPr algn="l">
              <a:lnSpc>
                <a:spcPct val="100000"/>
              </a:lnSpc>
            </a:pP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Random (RAND)</a:t>
            </a:r>
          </a:p>
          <a:p>
            <a:pPr algn="l">
              <a:lnSpc>
                <a:spcPct val="100000"/>
              </a:lnSpc>
            </a:pP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MostPopular (MP)</a:t>
            </a:r>
          </a:p>
          <a:p>
            <a:pPr algn="l">
              <a:lnSpc>
                <a:spcPct val="100000"/>
              </a:lnSpc>
            </a:pP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Matrix Factorization (MF)</a:t>
            </a:r>
            <a:endParaRPr lang="en-US" altLang="zh-CN" sz="3200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CMTF</a:t>
            </a: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Tensor factorization model trained jointly with coupled matrices</a:t>
            </a:r>
          </a:p>
          <a:p>
            <a:pPr algn="l">
              <a:lnSpc>
                <a:spcPct val="100000"/>
              </a:lnSpc>
            </a:pP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5. VBPR</a:t>
            </a: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MF_BPR model with CNN visual features of product images</a:t>
            </a:r>
            <a:endParaRPr lang="en-US" altLang="zh-CN" sz="3200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2703195" y="952500"/>
            <a:ext cx="709993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Performance of our model (</a:t>
            </a: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RQ1</a:t>
            </a: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769" y="-1"/>
            <a:ext cx="12192001" cy="709466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7105650" y="137160"/>
            <a:ext cx="1482725" cy="436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32910" y="155812"/>
            <a:ext cx="14993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776550" y="149199"/>
            <a:ext cx="2500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Aesthetic Network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732035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38881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903980" y="149225"/>
            <a:ext cx="1501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Basic Model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53740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416550" y="149225"/>
            <a:ext cx="16897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Hybrid Model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7063011" y="81831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090410" y="146050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/>
                </a:solidFill>
              </a:rPr>
              <a:t>Experiments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8630826" y="78656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8641715" y="142875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Conclusion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" y="1537335"/>
            <a:ext cx="5819140" cy="32950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0" y="1546860"/>
            <a:ext cx="5866765" cy="3285490"/>
          </a:xfrm>
          <a:prstGeom prst="rect">
            <a:avLst/>
          </a:prstGeom>
        </p:spPr>
      </p:pic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2703195" y="603250"/>
            <a:ext cx="709993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Performance of our model (</a:t>
            </a: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RQ1</a:t>
            </a: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rcRect l="2392" t="7576" r="1913" b="4545"/>
          <a:stretch>
            <a:fillRect/>
          </a:stretch>
        </p:blipFill>
        <p:spPr>
          <a:xfrm>
            <a:off x="4816475" y="5155565"/>
            <a:ext cx="3048635" cy="883920"/>
          </a:xfrm>
          <a:prstGeom prst="rect">
            <a:avLst/>
          </a:prstGeom>
        </p:spPr>
      </p:pic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715645" y="5209540"/>
            <a:ext cx="389064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8.53%</a:t>
            </a:r>
            <a:r>
              <a:rPr lang="en-US" altLang="zh-CN" sz="3200" dirty="0">
                <a:solidFill>
                  <a:srgbClr val="0174AB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↑ than VPBR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8254365" y="5209540"/>
            <a:ext cx="393700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8.73%</a:t>
            </a:r>
            <a:r>
              <a:rPr lang="en-US" altLang="zh-CN" sz="3200" dirty="0">
                <a:solidFill>
                  <a:srgbClr val="0174AB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↑ than VBPR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769" y="-1"/>
            <a:ext cx="12192001" cy="709466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7105650" y="137160"/>
            <a:ext cx="1482725" cy="436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32910" y="155812"/>
            <a:ext cx="14993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776550" y="149199"/>
            <a:ext cx="2500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Aesthetic Network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732035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38881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903980" y="149225"/>
            <a:ext cx="1501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Basic Model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53740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416550" y="149225"/>
            <a:ext cx="16897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Hybrid Model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7063011" y="81831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090410" y="146050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/>
                </a:solidFill>
              </a:rPr>
              <a:t>Experiments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8630826" y="78656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8641715" y="142875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Conclusion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815" y="1471930"/>
            <a:ext cx="4428490" cy="32473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920" y="1452880"/>
            <a:ext cx="4561840" cy="3256915"/>
          </a:xfrm>
          <a:prstGeom prst="rect">
            <a:avLst/>
          </a:prstGeom>
        </p:spPr>
      </p:pic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2703195" y="603250"/>
            <a:ext cx="709993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Performance of our model (</a:t>
            </a: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RQ1</a:t>
            </a: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 l="2392" t="7576" r="1913" b="4545"/>
          <a:stretch>
            <a:fillRect/>
          </a:stretch>
        </p:blipFill>
        <p:spPr>
          <a:xfrm>
            <a:off x="4546600" y="5107940"/>
            <a:ext cx="3048635" cy="883920"/>
          </a:xfrm>
          <a:prstGeom prst="rect">
            <a:avLst/>
          </a:prstGeom>
        </p:spPr>
      </p:pic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57860" y="4879340"/>
            <a:ext cx="3698240" cy="1383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28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Recall increases with the increasing of </a:t>
            </a:r>
            <a:r>
              <a:rPr lang="en-US" altLang="zh-CN" sz="2800" i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7666990" y="4879340"/>
            <a:ext cx="3906520" cy="1383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28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NDCG decreases with the increasing of </a:t>
            </a:r>
            <a:r>
              <a:rPr lang="en-US" altLang="zh-CN" sz="2800" i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769" y="-1"/>
            <a:ext cx="12192001" cy="709466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7105650" y="137160"/>
            <a:ext cx="1482725" cy="436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32910" y="155812"/>
            <a:ext cx="14993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776550" y="149199"/>
            <a:ext cx="2500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Aesthetic Network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732035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38881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903980" y="149225"/>
            <a:ext cx="1501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Basic Model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53740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416550" y="149225"/>
            <a:ext cx="16897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Hybrid Model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7063011" y="81831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090410" y="146050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/>
                </a:solidFill>
              </a:rPr>
              <a:t>Experiments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8630826" y="78656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8641715" y="142875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Conclusion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868218" y="889205"/>
            <a:ext cx="10518855" cy="5648173"/>
          </a:xfrm>
          <a:prstGeom prst="round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85" name="文本框 84"/>
          <p:cNvSpPr txBox="1">
            <a:spLocks noChangeArrowheads="1"/>
          </p:cNvSpPr>
          <p:nvPr/>
        </p:nvSpPr>
        <p:spPr bwMode="auto">
          <a:xfrm>
            <a:off x="1885315" y="2199640"/>
            <a:ext cx="8752205" cy="3538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Baselines</a:t>
            </a:r>
          </a:p>
          <a:p>
            <a:pPr algn="l">
              <a:lnSpc>
                <a:spcPct val="100000"/>
              </a:lnSpc>
            </a:pP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DCF </a:t>
            </a: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Basic model without features</a:t>
            </a:r>
          </a:p>
          <a:p>
            <a:pPr algn="l">
              <a:lnSpc>
                <a:spcPct val="100000"/>
              </a:lnSpc>
            </a:pP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DCFH </a:t>
            </a: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Basic model </a:t>
            </a: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with color histograms</a:t>
            </a:r>
          </a:p>
          <a:p>
            <a:pPr algn="l">
              <a:lnSpc>
                <a:spcPct val="100000"/>
              </a:lnSpc>
            </a:pP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DCFAo </a:t>
            </a: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Basic model with aesthetic features only</a:t>
            </a:r>
            <a:endParaRPr lang="en-US" altLang="zh-CN" sz="3200" b="1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DCFCo</a:t>
            </a: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Basic model with CNN features only</a:t>
            </a:r>
            <a:endParaRPr lang="en-US" altLang="zh-CN" sz="3200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1768475" y="1095375"/>
            <a:ext cx="936117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Superiority of the aesthetic features</a:t>
            </a: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RQ2</a:t>
            </a: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769" y="-1"/>
            <a:ext cx="12192001" cy="709466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7105650" y="137160"/>
            <a:ext cx="1482725" cy="436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32910" y="155812"/>
            <a:ext cx="14993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776550" y="149199"/>
            <a:ext cx="2500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Aesthetic Network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732035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38881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903980" y="149225"/>
            <a:ext cx="1501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Basic Model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53740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416550" y="149225"/>
            <a:ext cx="16897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Hybrid Model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7063011" y="81831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090410" y="146050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/>
                </a:solidFill>
              </a:rPr>
              <a:t>Experiments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8630826" y="78656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8641715" y="142875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Conclusion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615" y="1552575"/>
            <a:ext cx="9209405" cy="3733165"/>
          </a:xfrm>
          <a:prstGeom prst="rect">
            <a:avLst/>
          </a:prstGeom>
        </p:spPr>
      </p:pic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1768475" y="650875"/>
            <a:ext cx="936117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Superiority of the aesthetic features</a:t>
            </a: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RQ2</a:t>
            </a: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2138045" y="3589020"/>
            <a:ext cx="802640" cy="104267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6725285" y="3251200"/>
            <a:ext cx="802640" cy="125095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文本框 84"/>
          <p:cNvSpPr txBox="1">
            <a:spLocks noChangeArrowheads="1"/>
          </p:cNvSpPr>
          <p:nvPr/>
        </p:nvSpPr>
        <p:spPr bwMode="auto">
          <a:xfrm>
            <a:off x="1243965" y="5555615"/>
            <a:ext cx="1003490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Without side information, DCF performs the worst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769" y="-1"/>
            <a:ext cx="12192001" cy="709466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142740" y="128217"/>
            <a:ext cx="1499338" cy="436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42740" y="137397"/>
            <a:ext cx="1499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Background</a:t>
            </a:r>
            <a:endParaRPr lang="zh-HK" altLang="en-US" sz="2000" b="1" dirty="0"/>
          </a:p>
        </p:txBody>
      </p:sp>
      <p:sp>
        <p:nvSpPr>
          <p:cNvPr id="22" name="文本框 21"/>
          <p:cNvSpPr txBox="1"/>
          <p:nvPr/>
        </p:nvSpPr>
        <p:spPr>
          <a:xfrm>
            <a:off x="1776550" y="149199"/>
            <a:ext cx="2500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Aesthetic Network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732035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38881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903980" y="149225"/>
            <a:ext cx="1501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Basic Model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53740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416550" y="149225"/>
            <a:ext cx="16897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Hybrid Model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7063011" y="81831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105650" y="146050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Experiments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8630826" y="78656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8641715" y="142875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Conclusion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10" y="1159510"/>
            <a:ext cx="6769735" cy="497141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769" y="-1"/>
            <a:ext cx="12192001" cy="709466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7105650" y="137160"/>
            <a:ext cx="1482725" cy="436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32910" y="155812"/>
            <a:ext cx="14993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776550" y="149199"/>
            <a:ext cx="2500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Aesthetic Network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732035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38881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903980" y="149225"/>
            <a:ext cx="1501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Basic Model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53740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416550" y="149225"/>
            <a:ext cx="16897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Hybrid Model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7063011" y="81831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090410" y="146050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/>
                </a:solidFill>
              </a:rPr>
              <a:t>Experiments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8630826" y="78656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8641715" y="142875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Conclusion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615" y="1552575"/>
            <a:ext cx="9209405" cy="3733165"/>
          </a:xfrm>
          <a:prstGeom prst="rect">
            <a:avLst/>
          </a:prstGeom>
        </p:spPr>
      </p:pic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1768475" y="650875"/>
            <a:ext cx="936117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Superiority of the aesthetic features</a:t>
            </a: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RQ2</a:t>
            </a: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2908300" y="3251200"/>
            <a:ext cx="802640" cy="104267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7509510" y="3099435"/>
            <a:ext cx="802640" cy="125095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文本框 84"/>
          <p:cNvSpPr txBox="1">
            <a:spLocks noChangeArrowheads="1"/>
          </p:cNvSpPr>
          <p:nvPr/>
        </p:nvSpPr>
        <p:spPr bwMode="auto">
          <a:xfrm>
            <a:off x="2412365" y="5491480"/>
            <a:ext cx="844677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With low-level aesthetic features (color histograms) DCFH performs little better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769" y="-1"/>
            <a:ext cx="12192001" cy="709466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7105650" y="137160"/>
            <a:ext cx="1482725" cy="436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32910" y="155812"/>
            <a:ext cx="14993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776550" y="149199"/>
            <a:ext cx="2500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Aesthetic Network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732035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38881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903980" y="149225"/>
            <a:ext cx="1501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Basic Model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53740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416550" y="149225"/>
            <a:ext cx="16897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Hybrid Model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7063011" y="81831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090410" y="146050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/>
                </a:solidFill>
              </a:rPr>
              <a:t>Experiments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8630826" y="78656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8641715" y="142875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Conclusion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615" y="1552575"/>
            <a:ext cx="9209405" cy="3733165"/>
          </a:xfrm>
          <a:prstGeom prst="rect">
            <a:avLst/>
          </a:prstGeom>
        </p:spPr>
      </p:pic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1768475" y="650875"/>
            <a:ext cx="936117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Superiority of the aesthetic features</a:t>
            </a: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RQ2</a:t>
            </a: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8267065" y="2208530"/>
            <a:ext cx="1524635" cy="137922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文本框 84"/>
          <p:cNvSpPr txBox="1">
            <a:spLocks noChangeArrowheads="1"/>
          </p:cNvSpPr>
          <p:nvPr/>
        </p:nvSpPr>
        <p:spPr bwMode="auto">
          <a:xfrm>
            <a:off x="2698115" y="5491480"/>
            <a:ext cx="737171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With high-level features DCFAo and DCFCo performs much better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3695065" y="2208530"/>
            <a:ext cx="1492885" cy="125158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769" y="-1"/>
            <a:ext cx="12192001" cy="709466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7105650" y="137160"/>
            <a:ext cx="1482725" cy="436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32910" y="155812"/>
            <a:ext cx="14993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776550" y="149199"/>
            <a:ext cx="2500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Aesthetic Network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732035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38881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903980" y="149225"/>
            <a:ext cx="1501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Basic Model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53740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416550" y="149225"/>
            <a:ext cx="16897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Hybrid Model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7063011" y="81831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090410" y="146050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/>
                </a:solidFill>
              </a:rPr>
              <a:t>Experiments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8630826" y="78656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8641715" y="142875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Conclusion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615" y="1552575"/>
            <a:ext cx="9209405" cy="3733165"/>
          </a:xfrm>
          <a:prstGeom prst="rect">
            <a:avLst/>
          </a:prstGeom>
        </p:spPr>
      </p:pic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1768475" y="650875"/>
            <a:ext cx="936117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Superiority of the aesthetic features</a:t>
            </a: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RQ2</a:t>
            </a: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9742805" y="1743710"/>
            <a:ext cx="803275" cy="118681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文本框 84"/>
          <p:cNvSpPr txBox="1">
            <a:spLocks noChangeArrowheads="1"/>
          </p:cNvSpPr>
          <p:nvPr/>
        </p:nvSpPr>
        <p:spPr bwMode="auto">
          <a:xfrm>
            <a:off x="2205990" y="5237480"/>
            <a:ext cx="844677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With semantic information and aesthetic information enhancing each other, DCFA performs the best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5123180" y="1791335"/>
            <a:ext cx="819785" cy="104330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769" y="-1"/>
            <a:ext cx="12192001" cy="709466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7105650" y="137160"/>
            <a:ext cx="1482725" cy="436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32910" y="155812"/>
            <a:ext cx="14993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776550" y="149199"/>
            <a:ext cx="2500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Aesthetic Network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732035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38881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903980" y="149225"/>
            <a:ext cx="1501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Basic Model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53740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416550" y="149225"/>
            <a:ext cx="16897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Hybrid Model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7063011" y="81831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090410" y="146050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/>
                </a:solidFill>
              </a:rPr>
              <a:t>Experiments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8630826" y="78656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8641715" y="142875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Conclusion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760" y="1538605"/>
            <a:ext cx="8076565" cy="4906010"/>
          </a:xfrm>
          <a:prstGeom prst="rect">
            <a:avLst/>
          </a:prstGeom>
        </p:spPr>
      </p:pic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1768475" y="650875"/>
            <a:ext cx="936117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Superiority of the aesthetic features</a:t>
            </a: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RQ2</a:t>
            </a: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85" name="文本框 84"/>
          <p:cNvSpPr txBox="1">
            <a:spLocks noChangeArrowheads="1"/>
          </p:cNvSpPr>
          <p:nvPr/>
        </p:nvSpPr>
        <p:spPr bwMode="auto">
          <a:xfrm>
            <a:off x="328930" y="1804670"/>
            <a:ext cx="209359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positive samples</a:t>
            </a: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328930" y="3122930"/>
            <a:ext cx="1629410" cy="1445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DCFCo</a:t>
            </a:r>
          </a:p>
          <a:p>
            <a:pPr algn="l">
              <a:lnSpc>
                <a:spcPct val="100000"/>
              </a:lnSpc>
            </a:pPr>
            <a:r>
              <a:rPr lang="zh-CN" altLang="en-US" sz="28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 only</a:t>
            </a:r>
            <a:r>
              <a:rPr lang="zh-CN" altLang="en-US" sz="28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328930" y="4796155"/>
            <a:ext cx="1629410" cy="1445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DCFA</a:t>
            </a:r>
          </a:p>
          <a:p>
            <a:pPr algn="l">
              <a:lnSpc>
                <a:spcPct val="100000"/>
              </a:lnSpc>
            </a:pPr>
            <a:r>
              <a:rPr lang="en-US" altLang="zh-CN" sz="28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(CNN &amp; AES)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769" y="-1"/>
            <a:ext cx="12192001" cy="709466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7105650" y="137160"/>
            <a:ext cx="1482725" cy="436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32910" y="155812"/>
            <a:ext cx="14993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776550" y="149199"/>
            <a:ext cx="2500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Aesthetic Network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732035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38881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903980" y="149225"/>
            <a:ext cx="1501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Basic Model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53740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416550" y="149225"/>
            <a:ext cx="16897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Hybrid Model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7063011" y="81831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090410" y="146050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/>
                </a:solidFill>
              </a:rPr>
              <a:t>Experiments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8630826" y="78656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8641715" y="142875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Conclusion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55" y="1530350"/>
            <a:ext cx="8076565" cy="4906010"/>
          </a:xfrm>
          <a:prstGeom prst="rect">
            <a:avLst/>
          </a:prstGeom>
        </p:spPr>
      </p:pic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1768475" y="650875"/>
            <a:ext cx="936117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Superiority of the aesthetic features</a:t>
            </a: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RQ2</a:t>
            </a: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85" name="文本框 84"/>
          <p:cNvSpPr txBox="1">
            <a:spLocks noChangeArrowheads="1"/>
          </p:cNvSpPr>
          <p:nvPr/>
        </p:nvSpPr>
        <p:spPr bwMode="auto">
          <a:xfrm>
            <a:off x="328930" y="1804670"/>
            <a:ext cx="209359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positive samples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1958340" y="3122295"/>
            <a:ext cx="1666875" cy="134937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8008620" y="3357245"/>
            <a:ext cx="1846580" cy="125222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>
            <a:spLocks noChangeArrowheads="1"/>
          </p:cNvSpPr>
          <p:nvPr/>
        </p:nvSpPr>
        <p:spPr bwMode="auto">
          <a:xfrm>
            <a:off x="8284845" y="1518920"/>
            <a:ext cx="408305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 boots!</a:t>
            </a:r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328930" y="3122930"/>
            <a:ext cx="1629410" cy="1445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DCFCo</a:t>
            </a:r>
          </a:p>
          <a:p>
            <a:pPr algn="l">
              <a:lnSpc>
                <a:spcPct val="100000"/>
              </a:lnSpc>
            </a:pPr>
            <a:r>
              <a:rPr lang="zh-CN" altLang="en-US" sz="28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 only</a:t>
            </a:r>
            <a:r>
              <a:rPr lang="zh-CN" altLang="en-US" sz="28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328930" y="4796155"/>
            <a:ext cx="1629410" cy="1445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DCFA</a:t>
            </a:r>
          </a:p>
          <a:p>
            <a:pPr algn="l">
              <a:lnSpc>
                <a:spcPct val="100000"/>
              </a:lnSpc>
            </a:pPr>
            <a:r>
              <a:rPr lang="en-US" altLang="zh-CN" sz="28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(CNN &amp; AES)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769" y="-1"/>
            <a:ext cx="12192001" cy="709466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7105650" y="137160"/>
            <a:ext cx="1482725" cy="436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32910" y="155812"/>
            <a:ext cx="14993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776550" y="149199"/>
            <a:ext cx="2500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Aesthetic Network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732035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38881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903980" y="149225"/>
            <a:ext cx="1501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Basic Model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53740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416550" y="149225"/>
            <a:ext cx="16897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Hybrid Model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7063011" y="81831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090410" y="146050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/>
                </a:solidFill>
              </a:rPr>
              <a:t>Experiments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8630826" y="78656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8641715" y="142875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Conclusion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760" y="1538605"/>
            <a:ext cx="8076565" cy="4906010"/>
          </a:xfrm>
          <a:prstGeom prst="rect">
            <a:avLst/>
          </a:prstGeom>
        </p:spPr>
      </p:pic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1768475" y="650875"/>
            <a:ext cx="936117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Superiority of the aesthetic features</a:t>
            </a: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RQ2</a:t>
            </a: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85" name="文本框 84"/>
          <p:cNvSpPr txBox="1">
            <a:spLocks noChangeArrowheads="1"/>
          </p:cNvSpPr>
          <p:nvPr/>
        </p:nvSpPr>
        <p:spPr bwMode="auto">
          <a:xfrm>
            <a:off x="328930" y="1804670"/>
            <a:ext cx="209359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positive samples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5162550" y="3164840"/>
            <a:ext cx="1206500" cy="158813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8284845" y="1518920"/>
            <a:ext cx="408305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 boots!</a:t>
            </a:r>
          </a:p>
          <a:p>
            <a:pPr algn="l">
              <a:lnSpc>
                <a:spcPct val="100000"/>
              </a:lnSpc>
            </a:pP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gaudy patterns stumpy proportion</a:t>
            </a:r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328930" y="3122930"/>
            <a:ext cx="1629410" cy="1445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DCFCo</a:t>
            </a:r>
          </a:p>
          <a:p>
            <a:pPr algn="l">
              <a:lnSpc>
                <a:spcPct val="100000"/>
              </a:lnSpc>
            </a:pPr>
            <a:r>
              <a:rPr lang="zh-CN" altLang="en-US" sz="28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 only</a:t>
            </a:r>
            <a:r>
              <a:rPr lang="zh-CN" altLang="en-US" sz="28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28930" y="4796155"/>
            <a:ext cx="1629410" cy="1445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DCFA</a:t>
            </a:r>
          </a:p>
          <a:p>
            <a:pPr algn="l">
              <a:lnSpc>
                <a:spcPct val="100000"/>
              </a:lnSpc>
            </a:pPr>
            <a:r>
              <a:rPr lang="en-US" altLang="zh-CN" sz="28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(CNN &amp; AES)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769" y="-1"/>
            <a:ext cx="12192001" cy="709466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7105650" y="137160"/>
            <a:ext cx="1482725" cy="436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32910" y="155812"/>
            <a:ext cx="14993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776550" y="149199"/>
            <a:ext cx="2500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Aesthetic Network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732035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38881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903980" y="149225"/>
            <a:ext cx="1501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Basic Model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53740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416550" y="149225"/>
            <a:ext cx="16897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Hybrid Model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7063011" y="81831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090410" y="146050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/>
                </a:solidFill>
              </a:rPr>
              <a:t>Experiments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8630826" y="78656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8641715" y="142875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Conclusion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760" y="1538605"/>
            <a:ext cx="8076565" cy="4906010"/>
          </a:xfrm>
          <a:prstGeom prst="rect">
            <a:avLst/>
          </a:prstGeom>
        </p:spPr>
      </p:pic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1768475" y="650875"/>
            <a:ext cx="936117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Superiority of the aesthetic features</a:t>
            </a: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RQ2</a:t>
            </a: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85" name="文本框 84"/>
          <p:cNvSpPr txBox="1">
            <a:spLocks noChangeArrowheads="1"/>
          </p:cNvSpPr>
          <p:nvPr/>
        </p:nvSpPr>
        <p:spPr bwMode="auto">
          <a:xfrm>
            <a:off x="328930" y="1804670"/>
            <a:ext cx="209359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positive samples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3596005" y="1612265"/>
            <a:ext cx="4333875" cy="158813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3627755" y="4723130"/>
            <a:ext cx="2698115" cy="158813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8309610" y="4723130"/>
            <a:ext cx="1094740" cy="158813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8030845" y="1518920"/>
            <a:ext cx="408305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leather texture</a:t>
            </a:r>
          </a:p>
          <a:p>
            <a:pPr algn="l">
              <a:lnSpc>
                <a:spcPct val="100000"/>
              </a:lnSpc>
            </a:pP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slender proportions simple design</a:t>
            </a:r>
          </a:p>
        </p:txBody>
      </p:sp>
      <p:sp>
        <p:nvSpPr>
          <p:cNvPr id="12" name="文本框 11"/>
          <p:cNvSpPr txBox="1">
            <a:spLocks noChangeArrowheads="1"/>
          </p:cNvSpPr>
          <p:nvPr/>
        </p:nvSpPr>
        <p:spPr bwMode="auto">
          <a:xfrm>
            <a:off x="328930" y="3122930"/>
            <a:ext cx="1629410" cy="1445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DCFCo</a:t>
            </a:r>
          </a:p>
          <a:p>
            <a:pPr algn="l">
              <a:lnSpc>
                <a:spcPct val="100000"/>
              </a:lnSpc>
            </a:pPr>
            <a:r>
              <a:rPr lang="zh-CN" altLang="en-US" sz="28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 only</a:t>
            </a:r>
            <a:r>
              <a:rPr lang="zh-CN" altLang="en-US" sz="28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3" name="文本框 12"/>
          <p:cNvSpPr txBox="1">
            <a:spLocks noChangeArrowheads="1"/>
          </p:cNvSpPr>
          <p:nvPr/>
        </p:nvSpPr>
        <p:spPr bwMode="auto">
          <a:xfrm>
            <a:off x="328930" y="4796155"/>
            <a:ext cx="1629410" cy="1445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DCFA</a:t>
            </a:r>
          </a:p>
          <a:p>
            <a:pPr algn="l">
              <a:lnSpc>
                <a:spcPct val="100000"/>
              </a:lnSpc>
            </a:pPr>
            <a:r>
              <a:rPr lang="en-US" altLang="zh-CN" sz="28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(CNN &amp; AES)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769" y="-1"/>
            <a:ext cx="12192001" cy="709466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7105650" y="137160"/>
            <a:ext cx="1482725" cy="436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32910" y="155812"/>
            <a:ext cx="14993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776550" y="149199"/>
            <a:ext cx="2500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Aesthetic Network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732035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38881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903980" y="149225"/>
            <a:ext cx="1501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Basic Model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53740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416550" y="149225"/>
            <a:ext cx="16897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Hybrid Model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7063011" y="81831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090410" y="146050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/>
                </a:solidFill>
              </a:rPr>
              <a:t>Experiments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8630826" y="78656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8641715" y="142875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Conclusion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760" y="1538605"/>
            <a:ext cx="8076565" cy="4906010"/>
          </a:xfrm>
          <a:prstGeom prst="rect">
            <a:avLst/>
          </a:prstGeom>
        </p:spPr>
      </p:pic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1768475" y="650875"/>
            <a:ext cx="936117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Superiority of the aesthetic features</a:t>
            </a: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RQ2</a:t>
            </a: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85" name="文本框 84"/>
          <p:cNvSpPr txBox="1">
            <a:spLocks noChangeArrowheads="1"/>
          </p:cNvSpPr>
          <p:nvPr/>
        </p:nvSpPr>
        <p:spPr bwMode="auto">
          <a:xfrm>
            <a:off x="328930" y="1804670"/>
            <a:ext cx="209359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positive samples</a:t>
            </a:r>
          </a:p>
        </p:txBody>
      </p:sp>
      <p:sp>
        <p:nvSpPr>
          <p:cNvPr id="8" name="椭圆 7"/>
          <p:cNvSpPr/>
          <p:nvPr/>
        </p:nvSpPr>
        <p:spPr>
          <a:xfrm>
            <a:off x="5822315" y="1664335"/>
            <a:ext cx="416560" cy="41656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152900" y="4653915"/>
            <a:ext cx="560070" cy="56007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847080" y="4733290"/>
            <a:ext cx="423545" cy="41656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8641715" y="4845050"/>
            <a:ext cx="560070" cy="56007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375" y="1480820"/>
            <a:ext cx="1552575" cy="14001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550" y="1480820"/>
            <a:ext cx="1259205" cy="16281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7370" y="3559810"/>
            <a:ext cx="1483995" cy="12852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4645" y="5213985"/>
            <a:ext cx="1696720" cy="1123315"/>
          </a:xfrm>
          <a:prstGeom prst="rect">
            <a:avLst/>
          </a:prstGeom>
        </p:spPr>
      </p:pic>
      <p:cxnSp>
        <p:nvCxnSpPr>
          <p:cNvPr id="18" name="直接连接符 17"/>
          <p:cNvCxnSpPr>
            <a:stCxn id="8" idx="6"/>
          </p:cNvCxnSpPr>
          <p:nvPr/>
        </p:nvCxnSpPr>
        <p:spPr>
          <a:xfrm flipV="1">
            <a:off x="6238875" y="1680845"/>
            <a:ext cx="2294890" cy="19177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endCxn id="13" idx="1"/>
          </p:cNvCxnSpPr>
          <p:nvPr/>
        </p:nvCxnSpPr>
        <p:spPr>
          <a:xfrm flipV="1">
            <a:off x="4712970" y="2294890"/>
            <a:ext cx="6037580" cy="2550795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endCxn id="14" idx="1"/>
          </p:cNvCxnSpPr>
          <p:nvPr/>
        </p:nvCxnSpPr>
        <p:spPr>
          <a:xfrm flipV="1">
            <a:off x="6293485" y="4202430"/>
            <a:ext cx="4413885" cy="72263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9191625" y="5210175"/>
            <a:ext cx="1411605" cy="288925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>
            <a:spLocks noChangeArrowheads="1"/>
          </p:cNvSpPr>
          <p:nvPr/>
        </p:nvSpPr>
        <p:spPr bwMode="auto">
          <a:xfrm>
            <a:off x="328930" y="3122930"/>
            <a:ext cx="1629410" cy="1445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DCFCo</a:t>
            </a:r>
          </a:p>
          <a:p>
            <a:pPr algn="l">
              <a:lnSpc>
                <a:spcPct val="100000"/>
              </a:lnSpc>
            </a:pPr>
            <a:r>
              <a:rPr lang="zh-CN" altLang="en-US" sz="28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 only</a:t>
            </a:r>
            <a:r>
              <a:rPr lang="zh-CN" altLang="en-US" sz="28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8" name="文本框 27"/>
          <p:cNvSpPr txBox="1">
            <a:spLocks noChangeArrowheads="1"/>
          </p:cNvSpPr>
          <p:nvPr/>
        </p:nvSpPr>
        <p:spPr bwMode="auto">
          <a:xfrm>
            <a:off x="328930" y="4796155"/>
            <a:ext cx="1629410" cy="1445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DCFA</a:t>
            </a:r>
          </a:p>
          <a:p>
            <a:pPr algn="l">
              <a:lnSpc>
                <a:spcPct val="100000"/>
              </a:lnSpc>
            </a:pPr>
            <a:r>
              <a:rPr lang="en-US" altLang="zh-CN" sz="28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(CNN &amp; AES)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769" y="-1"/>
            <a:ext cx="12192001" cy="709466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8690610" y="130175"/>
            <a:ext cx="1338580" cy="436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32910" y="155812"/>
            <a:ext cx="14993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776550" y="149199"/>
            <a:ext cx="2500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Aesthetic Network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732035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38881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903980" y="149225"/>
            <a:ext cx="1501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Basic Model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53740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416550" y="149225"/>
            <a:ext cx="16897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Hybrid Model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7063011" y="81831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105650" y="146050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Experiments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8630826" y="78656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8641715" y="142875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55" name="圆角矩形 54"/>
          <p:cNvSpPr/>
          <p:nvPr/>
        </p:nvSpPr>
        <p:spPr>
          <a:xfrm>
            <a:off x="868218" y="889205"/>
            <a:ext cx="10518855" cy="5648173"/>
          </a:xfrm>
          <a:prstGeom prst="round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26490" y="1318895"/>
            <a:ext cx="10511155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We proposed a dynamic collaborative flitering model with aesthetics. </a:t>
            </a:r>
          </a:p>
          <a:p>
            <a:pPr marL="0" lvl="1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     1. Explored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aesthetic features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 for recommendation task;</a:t>
            </a:r>
          </a:p>
          <a:p>
            <a:pPr lvl="1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2. Devised a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dynamic collaborative filtering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 model;</a:t>
            </a:r>
          </a:p>
          <a:p>
            <a:pPr lvl="1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3. Proposed a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hybrid DCFA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 model.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Experiments show promising results:</a:t>
            </a:r>
          </a:p>
          <a:p>
            <a:pPr lvl="1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1. DCFA outperforms baselines significantly;</a:t>
            </a:r>
          </a:p>
          <a:p>
            <a:pPr lvl="1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2. With aesthetic features, DCFA can recommend the </a:t>
            </a:r>
          </a:p>
          <a:p>
            <a:pPr lvl="1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    clothes that are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in line with consumer's aesthetics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.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  <a:endParaRPr lang="en-US" altLang="en-US" sz="2800" dirty="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769" y="-1"/>
            <a:ext cx="12192001" cy="709466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8690610" y="130175"/>
            <a:ext cx="1338580" cy="436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32910" y="155812"/>
            <a:ext cx="14993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776550" y="149199"/>
            <a:ext cx="2500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Aesthetic Network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732035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38881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903980" y="149225"/>
            <a:ext cx="1501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Basic Model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53740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416550" y="149225"/>
            <a:ext cx="16897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Hybrid Model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7063011" y="81831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105650" y="146050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Experiments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8630826" y="78656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8641715" y="142875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55" name="圆角矩形 54"/>
          <p:cNvSpPr/>
          <p:nvPr/>
        </p:nvSpPr>
        <p:spPr>
          <a:xfrm>
            <a:off x="868218" y="889205"/>
            <a:ext cx="10518855" cy="5648173"/>
          </a:xfrm>
          <a:prstGeom prst="round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49070" y="2199005"/>
            <a:ext cx="9588500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Future work </a:t>
            </a:r>
          </a:p>
          <a:p>
            <a:pPr marL="0" lvl="1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      1. Validate the eﬀectiveness in the setting of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explicit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</a:p>
          <a:p>
            <a:pPr marL="0" lvl="1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          feedback;</a:t>
            </a:r>
          </a:p>
          <a:p>
            <a:pPr lvl="1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2. Establish a large dataset for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product aesthetic </a:t>
            </a:r>
          </a:p>
          <a:p>
            <a:pPr lvl="1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     assessment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.</a:t>
            </a:r>
          </a:p>
          <a:p>
            <a:pPr lvl="1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3. Data-driven -&gt; knowledgement-driven</a:t>
            </a:r>
            <a:endParaRPr lang="en-US" altLang="en-US" sz="3200" dirty="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769" y="-1"/>
            <a:ext cx="12192001" cy="709466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142740" y="128217"/>
            <a:ext cx="1499338" cy="436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42740" y="137397"/>
            <a:ext cx="1499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Background</a:t>
            </a:r>
            <a:endParaRPr lang="zh-HK" altLang="en-US" sz="2000" b="1" dirty="0"/>
          </a:p>
        </p:txBody>
      </p:sp>
      <p:sp>
        <p:nvSpPr>
          <p:cNvPr id="22" name="文本框 21"/>
          <p:cNvSpPr txBox="1"/>
          <p:nvPr/>
        </p:nvSpPr>
        <p:spPr>
          <a:xfrm>
            <a:off x="1776550" y="149199"/>
            <a:ext cx="2500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Aesthetic Network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732035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38881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903980" y="149225"/>
            <a:ext cx="1501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Basic Model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53740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416550" y="149225"/>
            <a:ext cx="16897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Hybrid Model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7063011" y="81831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105650" y="146050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Experiments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8630826" y="78656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8641715" y="142875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Conclusion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10" y="1159510"/>
            <a:ext cx="6769735" cy="4971415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3013710" y="2212340"/>
            <a:ext cx="513715" cy="3282315"/>
          </a:xfrm>
          <a:prstGeom prst="roundRect">
            <a:avLst/>
          </a:prstGeom>
          <a:noFill/>
          <a:ln w="254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1573530" y="1955800"/>
            <a:ext cx="513715" cy="3490595"/>
          </a:xfrm>
          <a:prstGeom prst="roundRect">
            <a:avLst/>
          </a:prstGeom>
          <a:noFill/>
          <a:ln w="25400">
            <a:solidFill>
              <a:srgbClr val="FA00C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4461510" y="4040505"/>
            <a:ext cx="513715" cy="1454150"/>
          </a:xfrm>
          <a:prstGeom prst="roundRect">
            <a:avLst/>
          </a:prstGeom>
          <a:noFill/>
          <a:ln w="254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5885815" y="3912235"/>
            <a:ext cx="513715" cy="1566545"/>
          </a:xfrm>
          <a:prstGeom prst="roundRect">
            <a:avLst/>
          </a:prstGeom>
          <a:noFill/>
          <a:ln w="254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3"/>
          <p:cNvSpPr txBox="1">
            <a:spLocks noChangeArrowheads="1"/>
          </p:cNvSpPr>
          <p:nvPr/>
        </p:nvSpPr>
        <p:spPr bwMode="auto">
          <a:xfrm>
            <a:off x="7614285" y="1955800"/>
            <a:ext cx="4320540" cy="3046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3200" b="1" dirty="0">
                <a:solidFill>
                  <a:srgbClr val="FA00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Aesthetic</a:t>
            </a: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 the</a:t>
            </a:r>
            <a:r>
              <a:rPr lang="en-US" altLang="zh-CN" sz="32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most important </a:t>
            </a: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factor when making decision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370276" y="2799347"/>
            <a:ext cx="54514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我们毕业啦</a:t>
            </a:r>
            <a:endParaRPr lang="en-US" altLang="zh-CN" sz="7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其实是答辩的标题地方</a:t>
            </a:r>
            <a:endParaRPr lang="en-US" altLang="zh-CN" sz="1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2085889"/>
            <a:ext cx="12196356" cy="234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928950" y="2369098"/>
            <a:ext cx="8556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	</a:t>
            </a:r>
          </a:p>
        </p:txBody>
      </p:sp>
      <p:sp>
        <p:nvSpPr>
          <p:cNvPr id="4" name="矩形 3"/>
          <p:cNvSpPr/>
          <p:nvPr/>
        </p:nvSpPr>
        <p:spPr>
          <a:xfrm>
            <a:off x="2308453" y="2655963"/>
            <a:ext cx="7579995" cy="119888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7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Thanks for listening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0" y="66675"/>
            <a:ext cx="3570605" cy="119443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370276" y="2799347"/>
            <a:ext cx="54514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我们毕业啦</a:t>
            </a:r>
            <a:endParaRPr lang="en-US" altLang="zh-CN" sz="7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其实是答辩的标题地方</a:t>
            </a:r>
            <a:endParaRPr lang="en-US" altLang="zh-CN" sz="1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2085889"/>
            <a:ext cx="12196356" cy="234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928950" y="2369098"/>
            <a:ext cx="8556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	</a:t>
            </a:r>
          </a:p>
        </p:txBody>
      </p:sp>
      <p:sp>
        <p:nvSpPr>
          <p:cNvPr id="4" name="矩形 3"/>
          <p:cNvSpPr/>
          <p:nvPr/>
        </p:nvSpPr>
        <p:spPr>
          <a:xfrm>
            <a:off x="4884331" y="2655963"/>
            <a:ext cx="2423160" cy="119888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7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 &amp; A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0" y="66675"/>
            <a:ext cx="3570605" cy="119443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769" y="-1"/>
            <a:ext cx="12192001" cy="709466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3952740" y="147267"/>
            <a:ext cx="1368010" cy="436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32910" y="155812"/>
            <a:ext cx="14993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776550" y="149199"/>
            <a:ext cx="2500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Aesthetic Network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732035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38881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903980" y="149225"/>
            <a:ext cx="1501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/>
                </a:solidFill>
              </a:rPr>
              <a:t>Basic Model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53740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416550" y="149225"/>
            <a:ext cx="16897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Hybrid Model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7063011" y="81831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105650" y="146050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Experiments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8630826" y="78656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8641715" y="142875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Conclusion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060" y="1212215"/>
            <a:ext cx="5066665" cy="1371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205" y="888365"/>
            <a:ext cx="3761740" cy="4762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895" y="2914650"/>
            <a:ext cx="3133090" cy="4476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1205" y="3286125"/>
            <a:ext cx="3742690" cy="12763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0585" y="4871720"/>
            <a:ext cx="3409315" cy="4667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rcRect t="9722"/>
          <a:stretch>
            <a:fillRect/>
          </a:stretch>
        </p:blipFill>
        <p:spPr>
          <a:xfrm>
            <a:off x="4353560" y="5338445"/>
            <a:ext cx="7390765" cy="1238250"/>
          </a:xfrm>
          <a:prstGeom prst="rect">
            <a:avLst/>
          </a:prstGeom>
        </p:spPr>
      </p:pic>
      <p:sp>
        <p:nvSpPr>
          <p:cNvPr id="25" name="文本框 3"/>
          <p:cNvSpPr txBox="1">
            <a:spLocks noChangeArrowheads="1"/>
          </p:cNvSpPr>
          <p:nvPr/>
        </p:nvSpPr>
        <p:spPr bwMode="auto">
          <a:xfrm>
            <a:off x="1459865" y="1324610"/>
            <a:ext cx="1383665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en-US" altLang="zh-CN" sz="28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</a:t>
            </a:r>
          </a:p>
        </p:txBody>
      </p:sp>
      <p:sp>
        <p:nvSpPr>
          <p:cNvPr id="35" name="文本框 3"/>
          <p:cNvSpPr txBox="1">
            <a:spLocks noChangeArrowheads="1"/>
          </p:cNvSpPr>
          <p:nvPr/>
        </p:nvSpPr>
        <p:spPr bwMode="auto">
          <a:xfrm>
            <a:off x="2593975" y="1288415"/>
            <a:ext cx="1383665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r</a:t>
            </a:r>
          </a:p>
        </p:txBody>
      </p:sp>
      <p:cxnSp>
        <p:nvCxnSpPr>
          <p:cNvPr id="10" name="直接箭头连接符 9"/>
          <p:cNvCxnSpPr/>
          <p:nvPr/>
        </p:nvCxnSpPr>
        <p:spPr>
          <a:xfrm>
            <a:off x="2506980" y="3899535"/>
            <a:ext cx="3037205" cy="0"/>
          </a:xfrm>
          <a:prstGeom prst="straightConnector1">
            <a:avLst/>
          </a:prstGeom>
          <a:ln w="15875">
            <a:solidFill>
              <a:srgbClr val="0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2517140" y="1725930"/>
            <a:ext cx="0" cy="2170430"/>
          </a:xfrm>
          <a:prstGeom prst="straightConnector1">
            <a:avLst/>
          </a:prstGeom>
          <a:ln w="15875">
            <a:solidFill>
              <a:srgbClr val="0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866140" y="3881120"/>
            <a:ext cx="1667510" cy="1607185"/>
          </a:xfrm>
          <a:prstGeom prst="straightConnector1">
            <a:avLst/>
          </a:prstGeom>
          <a:ln w="15875">
            <a:solidFill>
              <a:srgbClr val="0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506980" y="2388235"/>
            <a:ext cx="226695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504950" y="4853940"/>
            <a:ext cx="226695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518285" y="3359785"/>
            <a:ext cx="226695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3771900" y="3909060"/>
            <a:ext cx="999490" cy="97091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1518285" y="2388235"/>
            <a:ext cx="999490" cy="97091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1518285" y="3352165"/>
            <a:ext cx="0" cy="154178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3771900" y="3352165"/>
            <a:ext cx="0" cy="15138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4770755" y="2388235"/>
            <a:ext cx="0" cy="15138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3784600" y="2380615"/>
            <a:ext cx="999490" cy="97091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"/>
          <p:cNvSpPr txBox="1">
            <a:spLocks noChangeArrowheads="1"/>
          </p:cNvSpPr>
          <p:nvPr/>
        </p:nvSpPr>
        <p:spPr bwMode="auto">
          <a:xfrm>
            <a:off x="4914900" y="3021965"/>
            <a:ext cx="1097915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en-US" altLang="zh-CN" sz="28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</a:t>
            </a:r>
          </a:p>
        </p:txBody>
      </p:sp>
      <p:sp>
        <p:nvSpPr>
          <p:cNvPr id="36" name="文本框 3"/>
          <p:cNvSpPr txBox="1">
            <a:spLocks noChangeArrowheads="1"/>
          </p:cNvSpPr>
          <p:nvPr/>
        </p:nvSpPr>
        <p:spPr bwMode="auto">
          <a:xfrm>
            <a:off x="57785" y="4584065"/>
            <a:ext cx="1097915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en-US" altLang="zh-CN" sz="28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Item</a:t>
            </a: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8"/>
          <a:srcRect t="35135"/>
          <a:stretch>
            <a:fillRect/>
          </a:stretch>
        </p:blipFill>
        <p:spPr>
          <a:xfrm>
            <a:off x="2613025" y="3422015"/>
            <a:ext cx="927735" cy="459105"/>
          </a:xfrm>
          <a:prstGeom prst="rect">
            <a:avLst/>
          </a:prstGeom>
        </p:spPr>
      </p:pic>
      <p:sp>
        <p:nvSpPr>
          <p:cNvPr id="38" name="文本框 3"/>
          <p:cNvSpPr txBox="1">
            <a:spLocks noChangeArrowheads="1"/>
          </p:cNvSpPr>
          <p:nvPr/>
        </p:nvSpPr>
        <p:spPr bwMode="auto">
          <a:xfrm>
            <a:off x="935990" y="4894580"/>
            <a:ext cx="1097915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q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769" y="-1"/>
            <a:ext cx="12192001" cy="709466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5416550" y="137160"/>
            <a:ext cx="1605280" cy="436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32910" y="155812"/>
            <a:ext cx="14993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776550" y="149199"/>
            <a:ext cx="2500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Aesthetic Network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732035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38881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903980" y="149225"/>
            <a:ext cx="1501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Basic Model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53740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416550" y="149225"/>
            <a:ext cx="16897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/>
                </a:solidFill>
              </a:rPr>
              <a:t>Hybrid Model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7063011" y="81831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105650" y="146050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Experiments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8630826" y="78656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8641715" y="142875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Conclusion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845" y="1341755"/>
            <a:ext cx="9076055" cy="21240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695" y="4008120"/>
            <a:ext cx="9133205" cy="2247900"/>
          </a:xfrm>
          <a:prstGeom prst="rect">
            <a:avLst/>
          </a:prstGeom>
        </p:spPr>
      </p:pic>
      <p:sp>
        <p:nvSpPr>
          <p:cNvPr id="55" name="圆角矩形 54"/>
          <p:cNvSpPr/>
          <p:nvPr/>
        </p:nvSpPr>
        <p:spPr>
          <a:xfrm>
            <a:off x="868218" y="889205"/>
            <a:ext cx="10518855" cy="5648173"/>
          </a:xfrm>
          <a:prstGeom prst="round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769" y="-1"/>
            <a:ext cx="12192001" cy="709466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7105650" y="137160"/>
            <a:ext cx="1482725" cy="436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32910" y="155812"/>
            <a:ext cx="14993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776550" y="149199"/>
            <a:ext cx="2500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Aesthetic Network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732035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38881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903980" y="149225"/>
            <a:ext cx="1501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Basic Model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53740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416550" y="149225"/>
            <a:ext cx="16897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Hybrid Model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7063011" y="81831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090410" y="146050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/>
                </a:solidFill>
              </a:rPr>
              <a:t>Experiments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8630826" y="78656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8641715" y="142875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Conclusion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905" y="957580"/>
            <a:ext cx="5584190" cy="4851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1557020"/>
            <a:ext cx="12186285" cy="525716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769" y="-1"/>
            <a:ext cx="12192001" cy="709466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7105650" y="137160"/>
            <a:ext cx="1482725" cy="436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32910" y="155812"/>
            <a:ext cx="14993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776550" y="149199"/>
            <a:ext cx="2500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Aesthetic Network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732035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38881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903980" y="149225"/>
            <a:ext cx="1501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Basic Model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53740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416550" y="149225"/>
            <a:ext cx="16897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Hybrid Model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7063011" y="81831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090410" y="146050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/>
                </a:solidFill>
              </a:rPr>
              <a:t>Experiments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8630826" y="78656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8641715" y="142875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Conclusion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780" y="803275"/>
            <a:ext cx="6312535" cy="5073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905" y="1196975"/>
            <a:ext cx="8202295" cy="51879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769" y="-1"/>
            <a:ext cx="12192001" cy="709466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1776730" y="139700"/>
            <a:ext cx="2066290" cy="436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32910" y="142477"/>
            <a:ext cx="14993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757500" y="149199"/>
            <a:ext cx="2500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chemeClr val="tx1"/>
                </a:solidFill>
                <a:sym typeface="+mn-ea"/>
              </a:rPr>
              <a:t>Aesthetic Network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1732035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38881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903980" y="149225"/>
            <a:ext cx="1501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Basic Model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53740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416550" y="149225"/>
            <a:ext cx="16897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Hybrid Model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7063011" y="81831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105650" y="146050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Experiments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8630826" y="78656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8641715" y="142875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Conclusion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3269" t="4706"/>
          <a:stretch>
            <a:fillRect/>
          </a:stretch>
        </p:blipFill>
        <p:spPr>
          <a:xfrm>
            <a:off x="576580" y="766445"/>
            <a:ext cx="10719435" cy="601091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919605" y="5974080"/>
            <a:ext cx="2727960" cy="289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101080" y="5974080"/>
            <a:ext cx="4733925" cy="289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290570" y="6487795"/>
            <a:ext cx="5339715" cy="289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3"/>
          <p:cNvSpPr txBox="1">
            <a:spLocks noChangeArrowheads="1"/>
          </p:cNvSpPr>
          <p:nvPr/>
        </p:nvSpPr>
        <p:spPr bwMode="auto">
          <a:xfrm>
            <a:off x="2037715" y="5888355"/>
            <a:ext cx="337629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24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Parallel pathway</a:t>
            </a:r>
          </a:p>
        </p:txBody>
      </p:sp>
      <p:sp>
        <p:nvSpPr>
          <p:cNvPr id="10" name="文本框 3"/>
          <p:cNvSpPr txBox="1">
            <a:spLocks noChangeArrowheads="1"/>
          </p:cNvSpPr>
          <p:nvPr/>
        </p:nvSpPr>
        <p:spPr bwMode="auto">
          <a:xfrm>
            <a:off x="6101080" y="5888990"/>
            <a:ext cx="46894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24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High-level sythesis network</a:t>
            </a:r>
          </a:p>
        </p:txBody>
      </p:sp>
      <p:sp>
        <p:nvSpPr>
          <p:cNvPr id="11" name="文本框 3"/>
          <p:cNvSpPr txBox="1">
            <a:spLocks noChangeArrowheads="1"/>
          </p:cNvSpPr>
          <p:nvPr/>
        </p:nvSpPr>
        <p:spPr bwMode="auto">
          <a:xfrm>
            <a:off x="3606800" y="6348730"/>
            <a:ext cx="46894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24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Brain-inspired deep network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769" y="-1"/>
            <a:ext cx="12192001" cy="709466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1776730" y="139700"/>
            <a:ext cx="2066290" cy="436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32910" y="142477"/>
            <a:ext cx="14993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757500" y="149199"/>
            <a:ext cx="2500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chemeClr val="tx1"/>
                </a:solidFill>
                <a:sym typeface="+mn-ea"/>
              </a:rPr>
              <a:t>Aesthetic Network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1732035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38881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903980" y="149225"/>
            <a:ext cx="1501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Basic Model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53740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416550" y="149225"/>
            <a:ext cx="16897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Hybrid Model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7063011" y="81831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105650" y="146050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Experiments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8630826" y="78656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8641715" y="142875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Conclusion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3269" t="4706"/>
          <a:stretch>
            <a:fillRect/>
          </a:stretch>
        </p:blipFill>
        <p:spPr>
          <a:xfrm>
            <a:off x="576580" y="766445"/>
            <a:ext cx="10719435" cy="601091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1732280" y="4890770"/>
            <a:ext cx="4441190" cy="100520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919605" y="5974080"/>
            <a:ext cx="2727960" cy="289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101080" y="5974080"/>
            <a:ext cx="4733925" cy="289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290570" y="6487795"/>
            <a:ext cx="5339715" cy="289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3"/>
          <p:cNvSpPr txBox="1">
            <a:spLocks noChangeArrowheads="1"/>
          </p:cNvSpPr>
          <p:nvPr/>
        </p:nvSpPr>
        <p:spPr bwMode="auto">
          <a:xfrm>
            <a:off x="2037715" y="5888355"/>
            <a:ext cx="337629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24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Parallel pathway</a:t>
            </a:r>
          </a:p>
        </p:txBody>
      </p:sp>
      <p:sp>
        <p:nvSpPr>
          <p:cNvPr id="10" name="文本框 3"/>
          <p:cNvSpPr txBox="1">
            <a:spLocks noChangeArrowheads="1"/>
          </p:cNvSpPr>
          <p:nvPr/>
        </p:nvSpPr>
        <p:spPr bwMode="auto">
          <a:xfrm>
            <a:off x="6101080" y="5888990"/>
            <a:ext cx="46894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24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High-level sythesis network</a:t>
            </a:r>
          </a:p>
        </p:txBody>
      </p:sp>
      <p:sp>
        <p:nvSpPr>
          <p:cNvPr id="11" name="文本框 3"/>
          <p:cNvSpPr txBox="1">
            <a:spLocks noChangeArrowheads="1"/>
          </p:cNvSpPr>
          <p:nvPr/>
        </p:nvSpPr>
        <p:spPr bwMode="auto">
          <a:xfrm>
            <a:off x="3606800" y="6348730"/>
            <a:ext cx="46894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24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Brain-inspired deep network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769" y="-1"/>
            <a:ext cx="12192001" cy="709466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1776730" y="139700"/>
            <a:ext cx="2066290" cy="436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32910" y="142477"/>
            <a:ext cx="14993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757500" y="149199"/>
            <a:ext cx="2500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chemeClr val="tx1"/>
                </a:solidFill>
                <a:sym typeface="+mn-ea"/>
              </a:rPr>
              <a:t>Aesthetic Network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1732035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38881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903980" y="149225"/>
            <a:ext cx="1501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Basic Model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53740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416550" y="149225"/>
            <a:ext cx="16897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Hybrid Model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7063011" y="81831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105650" y="146050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Experiments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8630826" y="78656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8641715" y="142875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Conclusion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3269" t="4706"/>
          <a:stretch>
            <a:fillRect/>
          </a:stretch>
        </p:blipFill>
        <p:spPr>
          <a:xfrm>
            <a:off x="576580" y="766445"/>
            <a:ext cx="10719435" cy="601091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5694680" y="3141980"/>
            <a:ext cx="5708650" cy="111760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919605" y="5974080"/>
            <a:ext cx="2727960" cy="289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101080" y="5974080"/>
            <a:ext cx="4733925" cy="289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290570" y="6487795"/>
            <a:ext cx="5339715" cy="289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3"/>
          <p:cNvSpPr txBox="1">
            <a:spLocks noChangeArrowheads="1"/>
          </p:cNvSpPr>
          <p:nvPr/>
        </p:nvSpPr>
        <p:spPr bwMode="auto">
          <a:xfrm>
            <a:off x="2037715" y="5888355"/>
            <a:ext cx="337629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24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Parallel pathway</a:t>
            </a:r>
          </a:p>
        </p:txBody>
      </p:sp>
      <p:sp>
        <p:nvSpPr>
          <p:cNvPr id="10" name="文本框 3"/>
          <p:cNvSpPr txBox="1">
            <a:spLocks noChangeArrowheads="1"/>
          </p:cNvSpPr>
          <p:nvPr/>
        </p:nvSpPr>
        <p:spPr bwMode="auto">
          <a:xfrm>
            <a:off x="6101080" y="5888990"/>
            <a:ext cx="46894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24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High-level sythesis network</a:t>
            </a:r>
          </a:p>
        </p:txBody>
      </p:sp>
      <p:sp>
        <p:nvSpPr>
          <p:cNvPr id="11" name="文本框 3"/>
          <p:cNvSpPr txBox="1">
            <a:spLocks noChangeArrowheads="1"/>
          </p:cNvSpPr>
          <p:nvPr/>
        </p:nvSpPr>
        <p:spPr bwMode="auto">
          <a:xfrm>
            <a:off x="3606800" y="6348730"/>
            <a:ext cx="46894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24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Brain-inspired deep network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769" y="-1"/>
            <a:ext cx="12192001" cy="709466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1776730" y="139700"/>
            <a:ext cx="2066290" cy="436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32910" y="142477"/>
            <a:ext cx="14993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757500" y="149199"/>
            <a:ext cx="2500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chemeClr val="tx1"/>
                </a:solidFill>
                <a:sym typeface="+mn-ea"/>
              </a:rPr>
              <a:t>Aesthetic Network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1732035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38881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903980" y="149225"/>
            <a:ext cx="1501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Basic Model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53740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416550" y="149225"/>
            <a:ext cx="16897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Hybrid Model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7063011" y="81831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105650" y="146050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Experiments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8630826" y="78656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8641715" y="142875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Conclusion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045" y="1569720"/>
            <a:ext cx="9833610" cy="19418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340" y="3653155"/>
            <a:ext cx="7590155" cy="312166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6667500" y="5544185"/>
            <a:ext cx="2163445" cy="44513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3"/>
          <p:cNvSpPr txBox="1">
            <a:spLocks noChangeArrowheads="1"/>
          </p:cNvSpPr>
          <p:nvPr/>
        </p:nvSpPr>
        <p:spPr bwMode="auto">
          <a:xfrm>
            <a:off x="4101465" y="582295"/>
            <a:ext cx="432054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parellel pathway</a:t>
            </a: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103505" y="4559935"/>
            <a:ext cx="236283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 style tags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769" y="-1"/>
            <a:ext cx="12192001" cy="709466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1776730" y="139700"/>
            <a:ext cx="2066290" cy="436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32910" y="142477"/>
            <a:ext cx="14993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757500" y="149199"/>
            <a:ext cx="2500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chemeClr val="tx1"/>
                </a:solidFill>
                <a:sym typeface="+mn-ea"/>
              </a:rPr>
              <a:t>Aesthetic Network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1732035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38881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903980" y="149225"/>
            <a:ext cx="1501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Basic Model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5374097" y="93633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416550" y="149225"/>
            <a:ext cx="16897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Hybrid Model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7063011" y="81831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105650" y="146050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Experiments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8630826" y="78656"/>
            <a:ext cx="0" cy="49699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8641715" y="142875"/>
            <a:ext cx="201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Conclusion</a:t>
            </a:r>
            <a:endParaRPr lang="zh-HK" altLang="en-US" sz="2000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1282700"/>
            <a:ext cx="10171430" cy="557149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154430" y="1084580"/>
            <a:ext cx="5005070" cy="200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579360" y="917575"/>
            <a:ext cx="2459990" cy="770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3"/>
          <p:cNvSpPr txBox="1">
            <a:spLocks noChangeArrowheads="1"/>
          </p:cNvSpPr>
          <p:nvPr/>
        </p:nvSpPr>
        <p:spPr bwMode="auto">
          <a:xfrm>
            <a:off x="839470" y="590550"/>
            <a:ext cx="1051115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32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high-level synthesis network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1126</Words>
  <Application>Microsoft Macintosh PowerPoint</Application>
  <PresentationFormat>Widescreen</PresentationFormat>
  <Paragraphs>431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等线</vt:lpstr>
      <vt:lpstr>等线 Light</vt:lpstr>
      <vt:lpstr>微软雅黑</vt:lpstr>
      <vt:lpstr>新細明體</vt:lpstr>
      <vt:lpstr>Arial</vt:lpstr>
      <vt:lpstr>Calibri</vt:lpstr>
      <vt:lpstr>Calibri Light</vt:lpstr>
      <vt:lpstr>Times New Roman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Xiangnan He</cp:lastModifiedBy>
  <cp:revision>948</cp:revision>
  <dcterms:created xsi:type="dcterms:W3CDTF">2015-02-19T23:46:00Z</dcterms:created>
  <dcterms:modified xsi:type="dcterms:W3CDTF">2018-07-15T04:37:29Z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2052-10.1.0.7223</vt:lpwstr>
  </property>
</Properties>
</file>